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Ex2.xml" ContentType="application/vnd.ms-office.chartex+xml"/>
  <Override PartName="/ppt/charts/style9.xml" ContentType="application/vnd.ms-office.chartstyle+xml"/>
  <Override PartName="/ppt/charts/colors9.xml" ContentType="application/vnd.ms-office.chartcolorstyle+xml"/>
  <Override PartName="/ppt/charts/chart8.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9.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0.xml" ContentType="application/vnd.openxmlformats-officedocument.drawingml.chart+xml"/>
  <Override PartName="/ppt/charts/style12.xml" ContentType="application/vnd.ms-office.chartstyle+xml"/>
  <Override PartName="/ppt/charts/colors1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1" r:id="rId4"/>
    <p:sldId id="262" r:id="rId5"/>
    <p:sldId id="258" r:id="rId6"/>
    <p:sldId id="259" r:id="rId7"/>
    <p:sldId id="260" r:id="rId8"/>
    <p:sldId id="263" r:id="rId9"/>
    <p:sldId id="265" r:id="rId10"/>
    <p:sldId id="264"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1F44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0.xml"/><Relationship Id="rId1" Type="http://schemas.microsoft.com/office/2011/relationships/chartStyle" Target="style10.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1.xml"/><Relationship Id="rId1" Type="http://schemas.microsoft.com/office/2011/relationships/chartStyle" Target="style11.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D:\Masai\Projects\9.%20LinkedIn%20Jobs%20List\LinkedIn%20Jobs%20List.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D:\Masai\Projects\9.%20LinkedIn%20Jobs%20List\LinkedIn%20Jobs%20Lis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pivotSource>
    <c:name>[LinkedIn Jobs List.xlsx]City!City</c:name>
    <c:fmtId val="17"/>
  </c:pivotSource>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a:t>Karnataka</a:t>
            </a:r>
          </a:p>
        </c:rich>
      </c:tx>
      <c:layout>
        <c:manualLayout>
          <c:xMode val="edge"/>
          <c:yMode val="edge"/>
          <c:x val="8.2189901142316422E-3"/>
          <c:y val="1.9900310531285676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3"/>
          </a:solidFill>
          <a:ln>
            <a:noFill/>
          </a:ln>
          <a:effectLst/>
        </c:spPr>
        <c:dLbl>
          <c:idx val="0"/>
          <c:layout>
            <c:manualLayout>
              <c:x val="4.6757436570428693E-3"/>
              <c:y val="2.357319918343540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3"/>
        <c:spPr>
          <a:solidFill>
            <a:schemeClr val="accent3"/>
          </a:solidFill>
          <a:ln>
            <a:noFill/>
          </a:ln>
          <a:effectLst/>
        </c:spPr>
      </c:pivotFmt>
      <c:pivotFmt>
        <c:idx val="4"/>
        <c:spPr>
          <a:solidFill>
            <a:schemeClr val="accent3"/>
          </a:solidFill>
          <a:ln>
            <a:noFill/>
          </a:ln>
          <a:effectLst/>
        </c:spPr>
      </c:pivotFmt>
      <c:pivotFmt>
        <c:idx val="5"/>
        <c:spPr>
          <a:solidFill>
            <a:schemeClr val="accent3"/>
          </a:solidFill>
          <a:ln>
            <a:noFill/>
          </a:ln>
          <a:effectLst/>
        </c:spPr>
      </c:pivotFmt>
      <c:pivotFmt>
        <c:idx val="6"/>
        <c:spPr>
          <a:solidFill>
            <a:schemeClr val="accent3"/>
          </a:solidFill>
          <a:ln>
            <a:noFill/>
          </a:ln>
          <a:effectLst/>
        </c:spPr>
      </c:pivotFmt>
      <c:pivotFmt>
        <c:idx val="7"/>
        <c:spPr>
          <a:solidFill>
            <a:schemeClr val="accent3"/>
          </a:solidFill>
          <a:ln>
            <a:noFill/>
          </a:ln>
          <a:effectLst/>
        </c:spPr>
      </c:pivotFmt>
      <c:pivotFmt>
        <c:idx val="8"/>
        <c:spPr>
          <a:solidFill>
            <a:schemeClr val="accent3"/>
          </a:solidFill>
          <a:ln>
            <a:noFill/>
          </a:ln>
          <a:effectLst/>
        </c:spPr>
      </c:pivotFmt>
      <c:pivotFmt>
        <c:idx val="9"/>
        <c:spPr>
          <a:solidFill>
            <a:schemeClr val="accent3"/>
          </a:solidFill>
          <a:ln>
            <a:noFill/>
          </a:ln>
          <a:effectLst/>
        </c:spPr>
      </c:pivotFmt>
      <c:pivotFmt>
        <c:idx val="10"/>
        <c:spPr>
          <a:solidFill>
            <a:schemeClr val="accent3"/>
          </a:solidFill>
          <a:ln>
            <a:noFill/>
          </a:ln>
          <a:effectLst/>
        </c:spPr>
      </c:pivotFmt>
      <c:pivotFmt>
        <c:idx val="11"/>
        <c:spPr>
          <a:solidFill>
            <a:schemeClr val="accent3"/>
          </a:solidFill>
          <a:ln>
            <a:noFill/>
          </a:ln>
          <a:effectLst/>
        </c:spPr>
      </c:pivotFmt>
      <c:pivotFmt>
        <c:idx val="12"/>
        <c:spPr>
          <a:solidFill>
            <a:schemeClr val="accent3"/>
          </a:solidFill>
          <a:ln>
            <a:noFill/>
          </a:ln>
          <a:effectLst/>
        </c:spPr>
        <c:dLbl>
          <c:idx val="0"/>
          <c:layout>
            <c:manualLayout>
              <c:x val="4.6757436570428693E-3"/>
              <c:y val="2.357319918343540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3"/>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4"/>
        <c:spPr>
          <a:solidFill>
            <a:schemeClr val="accent3"/>
          </a:solidFill>
          <a:ln>
            <a:noFill/>
          </a:ln>
          <a:effectLst/>
        </c:spPr>
        <c:dLbl>
          <c:idx val="0"/>
          <c:layout>
            <c:manualLayout>
              <c:x val="-1.5215719539861079E-2"/>
              <c:y val="-1.765228973244016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5"/>
        <c:spPr>
          <a:solidFill>
            <a:schemeClr val="accent3"/>
          </a:solidFill>
          <a:ln>
            <a:noFill/>
          </a:ln>
          <a:effectLst/>
        </c:spPr>
        <c:dLbl>
          <c:idx val="0"/>
          <c:layout>
            <c:manualLayout>
              <c:x val="0.11729829534947281"/>
              <c:y val="-2.2213734477220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6"/>
        <c:spPr>
          <a:solidFill>
            <a:schemeClr val="accent3"/>
          </a:solidFill>
          <a:ln>
            <a:noFill/>
          </a:ln>
          <a:effectLst/>
        </c:spPr>
        <c:dLbl>
          <c:idx val="0"/>
          <c:layout>
            <c:manualLayout>
              <c:x val="-2.5435505090799577E-2"/>
              <c:y val="-0.10937007874015749"/>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7"/>
        <c:spPr>
          <a:solidFill>
            <a:schemeClr val="accent3"/>
          </a:solidFill>
          <a:ln>
            <a:noFill/>
          </a:ln>
          <a:effectLst/>
        </c:spPr>
        <c:dLbl>
          <c:idx val="0"/>
          <c:layout>
            <c:manualLayout>
              <c:x val="-1.2908444382108013E-2"/>
              <c:y val="4.432522427233909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8"/>
        <c:spPr>
          <a:solidFill>
            <a:schemeClr val="accent3"/>
          </a:solidFill>
          <a:ln>
            <a:noFill/>
          </a:ln>
          <a:effectLst/>
        </c:spPr>
        <c:dLbl>
          <c:idx val="0"/>
          <c:layout>
            <c:manualLayout>
              <c:x val="-3.7100824637375573E-2"/>
              <c:y val="5.292253570281853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9"/>
        <c:spPr>
          <a:solidFill>
            <a:schemeClr val="accent3"/>
          </a:solidFill>
          <a:ln>
            <a:noFill/>
          </a:ln>
          <a:effectLst/>
        </c:spPr>
      </c:pivotFmt>
      <c:pivotFmt>
        <c:idx val="20"/>
        <c:spPr>
          <a:solidFill>
            <a:schemeClr val="accent3"/>
          </a:solidFill>
          <a:ln>
            <a:noFill/>
          </a:ln>
          <a:effectLst/>
        </c:spPr>
        <c:dLbl>
          <c:idx val="0"/>
          <c:layout>
            <c:manualLayout>
              <c:x val="4.4340551181102361E-3"/>
              <c:y val="2.886590668703725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1"/>
        <c:spPr>
          <a:solidFill>
            <a:schemeClr val="accent3"/>
          </a:solidFill>
          <a:ln>
            <a:noFill/>
          </a:ln>
          <a:effectLst/>
        </c:spPr>
      </c:pivotFmt>
      <c:pivotFmt>
        <c:idx val="22"/>
        <c:spPr>
          <a:solidFill>
            <a:schemeClr val="accent3"/>
          </a:solidFill>
          <a:ln>
            <a:noFill/>
          </a:ln>
          <a:effectLst/>
        </c:spPr>
      </c:pivotFmt>
      <c:pivotFmt>
        <c:idx val="23"/>
        <c:spPr>
          <a:solidFill>
            <a:schemeClr val="accent3"/>
          </a:solidFill>
          <a:ln>
            <a:noFill/>
          </a:ln>
          <a:effectLst/>
        </c:spPr>
        <c:dLbl>
          <c:idx val="0"/>
          <c:layout>
            <c:manualLayout>
              <c:x val="4.6757436570428693E-3"/>
              <c:y val="2.357319918343540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4"/>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5"/>
        <c:spPr>
          <a:solidFill>
            <a:schemeClr val="accent3"/>
          </a:solidFill>
          <a:ln>
            <a:noFill/>
          </a:ln>
          <a:effectLst/>
        </c:spPr>
        <c:dLbl>
          <c:idx val="0"/>
          <c:layout>
            <c:manualLayout>
              <c:x val="0.11729829534947281"/>
              <c:y val="-2.2213734477220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6"/>
        <c:spPr>
          <a:solidFill>
            <a:schemeClr val="accent3"/>
          </a:solidFill>
          <a:ln>
            <a:noFill/>
          </a:ln>
          <a:effectLst/>
        </c:spPr>
      </c:pivotFmt>
      <c:pivotFmt>
        <c:idx val="27"/>
        <c:spPr>
          <a:solidFill>
            <a:schemeClr val="accent3"/>
          </a:solidFill>
          <a:ln>
            <a:noFill/>
          </a:ln>
          <a:effectLst/>
        </c:spPr>
      </c:pivotFmt>
      <c:pivotFmt>
        <c:idx val="28"/>
        <c:spPr>
          <a:solidFill>
            <a:schemeClr val="accent3"/>
          </a:solidFill>
          <a:ln>
            <a:noFill/>
          </a:ln>
          <a:effectLst/>
        </c:spPr>
      </c:pivotFmt>
      <c:pivotFmt>
        <c:idx val="29"/>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30"/>
        <c:spPr>
          <a:solidFill>
            <a:schemeClr val="accent3"/>
          </a:solidFill>
          <a:ln>
            <a:noFill/>
          </a:ln>
          <a:effectLst/>
        </c:spPr>
        <c:dLbl>
          <c:idx val="0"/>
          <c:layout>
            <c:manualLayout>
              <c:x val="0.11729829534947281"/>
              <c:y val="-2.2213734477220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31"/>
        <c:spPr>
          <a:solidFill>
            <a:schemeClr val="accent3"/>
          </a:solidFill>
          <a:ln>
            <a:noFill/>
          </a:ln>
          <a:effectLst/>
        </c:spPr>
      </c:pivotFmt>
      <c:pivotFmt>
        <c:idx val="32"/>
        <c:spPr>
          <a:solidFill>
            <a:schemeClr val="accent3"/>
          </a:solidFill>
          <a:ln>
            <a:noFill/>
          </a:ln>
          <a:effectLst/>
        </c:spPr>
      </c:pivotFmt>
      <c:pivotFmt>
        <c:idx val="33"/>
        <c:spPr>
          <a:solidFill>
            <a:schemeClr val="accent3"/>
          </a:solidFill>
          <a:ln>
            <a:noFill/>
          </a:ln>
          <a:effectLst/>
        </c:spPr>
      </c:pivotFmt>
    </c:pivotFmts>
    <c:plotArea>
      <c:layout>
        <c:manualLayout>
          <c:layoutTarget val="inner"/>
          <c:xMode val="edge"/>
          <c:yMode val="edge"/>
          <c:x val="0.19183861836482119"/>
          <c:y val="0.22998341640789061"/>
          <c:w val="0.76428732486021644"/>
          <c:h val="0.63218438323600845"/>
        </c:manualLayout>
      </c:layout>
      <c:barChart>
        <c:barDir val="bar"/>
        <c:grouping val="clustered"/>
        <c:varyColors val="0"/>
        <c:ser>
          <c:idx val="0"/>
          <c:order val="0"/>
          <c:tx>
            <c:strRef>
              <c:f>City!$B$3</c:f>
              <c:strCache>
                <c:ptCount val="1"/>
                <c:pt idx="0">
                  <c:v>Total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City!$A$4:$A$5</c:f>
              <c:strCache>
                <c:ptCount val="2"/>
                <c:pt idx="0">
                  <c:v>Bengaluru</c:v>
                </c:pt>
                <c:pt idx="1">
                  <c:v>Kolar</c:v>
                </c:pt>
              </c:strCache>
            </c:strRef>
          </c:cat>
          <c:val>
            <c:numRef>
              <c:f>City!$B$4:$B$5</c:f>
              <c:numCache>
                <c:formatCode>General</c:formatCode>
                <c:ptCount val="2"/>
                <c:pt idx="0">
                  <c:v>87</c:v>
                </c:pt>
                <c:pt idx="1">
                  <c:v>1</c:v>
                </c:pt>
              </c:numCache>
            </c:numRef>
          </c:val>
          <c:extLst>
            <c:ext xmlns:c16="http://schemas.microsoft.com/office/drawing/2014/chart" uri="{C3380CC4-5D6E-409C-BE32-E72D297353CC}">
              <c16:uniqueId val="{0000000A-A3B1-43B0-BD1F-BD628431E239}"/>
            </c:ext>
          </c:extLst>
        </c:ser>
        <c:dLbls>
          <c:showLegendKey val="0"/>
          <c:showVal val="0"/>
          <c:showCatName val="0"/>
          <c:showSerName val="0"/>
          <c:showPercent val="0"/>
          <c:showBubbleSize val="0"/>
        </c:dLbls>
        <c:gapWidth val="182"/>
        <c:axId val="1682995984"/>
        <c:axId val="1682990992"/>
      </c:barChart>
      <c:valAx>
        <c:axId val="168299099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2995984"/>
        <c:crosses val="autoZero"/>
        <c:crossBetween val="between"/>
      </c:valAx>
      <c:catAx>
        <c:axId val="16829959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2990992"/>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65000"/>
        <a:lumOff val="35000"/>
      </a:schemeClr>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pivotSource>
    <c:name>[LinkedIn Jobs List.xlsx]Level!Jon level</c:name>
    <c:fmtId val="10"/>
  </c:pivotSource>
  <c:chart>
    <c:title>
      <c:tx>
        <c:rich>
          <a:bodyPr rot="0" spcFirstLastPara="1" vertOverflow="ellipsis" vert="horz" wrap="square" anchor="ctr" anchorCtr="1"/>
          <a:lstStyle/>
          <a:p>
            <a:pPr>
              <a:defRPr sz="12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200"/>
              <a:t>Available Jobs at Different Levels</a:t>
            </a:r>
          </a:p>
        </c:rich>
      </c:tx>
      <c:overlay val="0"/>
      <c:spPr>
        <a:noFill/>
        <a:ln>
          <a:noFill/>
        </a:ln>
        <a:effectLst/>
      </c:spPr>
      <c:txPr>
        <a:bodyPr rot="0" spcFirstLastPara="1" vertOverflow="ellipsis" vert="horz" wrap="square" anchor="ctr" anchorCtr="1"/>
        <a:lstStyle/>
        <a:p>
          <a:pPr>
            <a:defRPr sz="12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6863895554742559E-2"/>
          <c:y val="0.19816453639729137"/>
          <c:w val="0.90581774580005292"/>
          <c:h val="0.71078678347411506"/>
        </c:manualLayout>
      </c:layout>
      <c:barChart>
        <c:barDir val="bar"/>
        <c:grouping val="clustered"/>
        <c:varyColors val="0"/>
        <c:ser>
          <c:idx val="0"/>
          <c:order val="0"/>
          <c:tx>
            <c:strRef>
              <c:f>Level!$C$3</c:f>
              <c:strCache>
                <c:ptCount val="1"/>
                <c:pt idx="0">
                  <c:v>Total</c:v>
                </c:pt>
              </c:strCache>
            </c:strRef>
          </c:tx>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multiLvlStrRef>
              <c:f>Level!$A$4:$B$7</c:f>
              <c:multiLvlStrCache>
                <c:ptCount val="4"/>
                <c:lvl>
                  <c:pt idx="0">
                    <c:v>Associate</c:v>
                  </c:pt>
                  <c:pt idx="1">
                    <c:v>Entry</c:v>
                  </c:pt>
                  <c:pt idx="2">
                    <c:v>Mid-Senior</c:v>
                  </c:pt>
                  <c:pt idx="3">
                    <c:v>NA</c:v>
                  </c:pt>
                </c:lvl>
                <c:lvl>
                  <c:pt idx="0">
                    <c:v>Full-time</c:v>
                  </c:pt>
                </c:lvl>
              </c:multiLvlStrCache>
            </c:multiLvlStrRef>
          </c:cat>
          <c:val>
            <c:numRef>
              <c:f>Level!$C$4:$C$7</c:f>
              <c:numCache>
                <c:formatCode>General</c:formatCode>
                <c:ptCount val="4"/>
                <c:pt idx="0">
                  <c:v>8</c:v>
                </c:pt>
                <c:pt idx="1">
                  <c:v>39</c:v>
                </c:pt>
                <c:pt idx="2">
                  <c:v>21</c:v>
                </c:pt>
                <c:pt idx="3">
                  <c:v>19</c:v>
                </c:pt>
              </c:numCache>
            </c:numRef>
          </c:val>
          <c:extLst>
            <c:ext xmlns:c16="http://schemas.microsoft.com/office/drawing/2014/chart" uri="{C3380CC4-5D6E-409C-BE32-E72D297353CC}">
              <c16:uniqueId val="{00000000-85CF-4C50-BDDB-DE6405D40714}"/>
            </c:ext>
          </c:extLst>
        </c:ser>
        <c:dLbls>
          <c:dLblPos val="outEnd"/>
          <c:showLegendKey val="0"/>
          <c:showVal val="1"/>
          <c:showCatName val="0"/>
          <c:showSerName val="0"/>
          <c:showPercent val="0"/>
          <c:showBubbleSize val="0"/>
        </c:dLbls>
        <c:gapWidth val="115"/>
        <c:overlap val="-20"/>
        <c:axId val="27279519"/>
        <c:axId val="27282431"/>
      </c:barChart>
      <c:catAx>
        <c:axId val="27279519"/>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7282431"/>
        <c:crosses val="autoZero"/>
        <c:auto val="1"/>
        <c:lblAlgn val="ctr"/>
        <c:lblOffset val="100"/>
        <c:noMultiLvlLbl val="0"/>
      </c:catAx>
      <c:valAx>
        <c:axId val="27282431"/>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72795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65000"/>
        <a:lumOff val="35000"/>
      </a:schemeClr>
    </a:solidFill>
    <a:ln>
      <a:noFill/>
    </a:ln>
    <a:effectLst/>
  </c:spPr>
  <c:txPr>
    <a:bodyPr/>
    <a:lstStyle/>
    <a:p>
      <a:pPr>
        <a:defRPr/>
      </a:pPr>
      <a:endParaRPr lang="en-US"/>
    </a:p>
  </c:txPr>
  <c:externalData r:id="rId3">
    <c:autoUpdate val="0"/>
  </c:externalData>
  <c:extLs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pivotSource>
    <c:name>[LinkedIn Jobs List.xlsx]City!City</c:name>
    <c:fmtId val="23"/>
  </c:pivotSource>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Maharashtra</a:t>
            </a:r>
          </a:p>
        </c:rich>
      </c:tx>
      <c:layout>
        <c:manualLayout>
          <c:xMode val="edge"/>
          <c:yMode val="edge"/>
          <c:x val="8.2188808337333042E-3"/>
          <c:y val="1.9900310531285676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3"/>
          </a:solidFill>
          <a:ln>
            <a:noFill/>
          </a:ln>
          <a:effectLst/>
        </c:spPr>
        <c:dLbl>
          <c:idx val="0"/>
          <c:layout>
            <c:manualLayout>
              <c:x val="4.6757436570428693E-3"/>
              <c:y val="2.357319918343540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3"/>
        <c:spPr>
          <a:solidFill>
            <a:schemeClr val="accent3"/>
          </a:solidFill>
          <a:ln>
            <a:noFill/>
          </a:ln>
          <a:effectLst/>
        </c:spPr>
      </c:pivotFmt>
      <c:pivotFmt>
        <c:idx val="4"/>
        <c:spPr>
          <a:solidFill>
            <a:schemeClr val="accent3"/>
          </a:solidFill>
          <a:ln>
            <a:noFill/>
          </a:ln>
          <a:effectLst/>
        </c:spPr>
      </c:pivotFmt>
      <c:pivotFmt>
        <c:idx val="5"/>
        <c:spPr>
          <a:solidFill>
            <a:schemeClr val="accent3"/>
          </a:solidFill>
          <a:ln>
            <a:noFill/>
          </a:ln>
          <a:effectLst/>
        </c:spPr>
      </c:pivotFmt>
      <c:pivotFmt>
        <c:idx val="6"/>
        <c:spPr>
          <a:solidFill>
            <a:schemeClr val="accent3"/>
          </a:solidFill>
          <a:ln>
            <a:noFill/>
          </a:ln>
          <a:effectLst/>
        </c:spPr>
      </c:pivotFmt>
      <c:pivotFmt>
        <c:idx val="7"/>
        <c:spPr>
          <a:solidFill>
            <a:schemeClr val="accent3"/>
          </a:solidFill>
          <a:ln>
            <a:noFill/>
          </a:ln>
          <a:effectLst/>
        </c:spPr>
      </c:pivotFmt>
      <c:pivotFmt>
        <c:idx val="8"/>
        <c:spPr>
          <a:solidFill>
            <a:schemeClr val="accent3"/>
          </a:solidFill>
          <a:ln>
            <a:noFill/>
          </a:ln>
          <a:effectLst/>
        </c:spPr>
      </c:pivotFmt>
      <c:pivotFmt>
        <c:idx val="9"/>
        <c:spPr>
          <a:solidFill>
            <a:schemeClr val="accent3"/>
          </a:solidFill>
          <a:ln>
            <a:noFill/>
          </a:ln>
          <a:effectLst/>
        </c:spPr>
      </c:pivotFmt>
      <c:pivotFmt>
        <c:idx val="10"/>
        <c:spPr>
          <a:solidFill>
            <a:schemeClr val="accent3"/>
          </a:solidFill>
          <a:ln>
            <a:noFill/>
          </a:ln>
          <a:effectLst/>
        </c:spPr>
      </c:pivotFmt>
      <c:pivotFmt>
        <c:idx val="11"/>
        <c:spPr>
          <a:solidFill>
            <a:schemeClr val="accent3"/>
          </a:solidFill>
          <a:ln>
            <a:noFill/>
          </a:ln>
          <a:effectLst/>
        </c:spPr>
      </c:pivotFmt>
      <c:pivotFmt>
        <c:idx val="12"/>
        <c:spPr>
          <a:solidFill>
            <a:schemeClr val="accent3"/>
          </a:solidFill>
          <a:ln>
            <a:noFill/>
          </a:ln>
          <a:effectLst/>
        </c:spPr>
        <c:dLbl>
          <c:idx val="0"/>
          <c:layout>
            <c:manualLayout>
              <c:x val="4.6757436570428693E-3"/>
              <c:y val="2.357319918343540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3"/>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4"/>
        <c:spPr>
          <a:solidFill>
            <a:schemeClr val="accent3"/>
          </a:solidFill>
          <a:ln>
            <a:noFill/>
          </a:ln>
          <a:effectLst/>
        </c:spPr>
        <c:dLbl>
          <c:idx val="0"/>
          <c:layout>
            <c:manualLayout>
              <c:x val="-1.5215719539861079E-2"/>
              <c:y val="-1.765228973244016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5"/>
        <c:spPr>
          <a:solidFill>
            <a:schemeClr val="accent3"/>
          </a:solidFill>
          <a:ln>
            <a:noFill/>
          </a:ln>
          <a:effectLst/>
        </c:spPr>
        <c:dLbl>
          <c:idx val="0"/>
          <c:layout>
            <c:manualLayout>
              <c:x val="0.11729829534947281"/>
              <c:y val="-2.2213734477220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6"/>
        <c:spPr>
          <a:solidFill>
            <a:schemeClr val="accent3"/>
          </a:solidFill>
          <a:ln>
            <a:noFill/>
          </a:ln>
          <a:effectLst/>
        </c:spPr>
        <c:dLbl>
          <c:idx val="0"/>
          <c:layout>
            <c:manualLayout>
              <c:x val="-2.5435505090799577E-2"/>
              <c:y val="-0.10937007874015749"/>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7"/>
        <c:spPr>
          <a:solidFill>
            <a:schemeClr val="accent3"/>
          </a:solidFill>
          <a:ln>
            <a:noFill/>
          </a:ln>
          <a:effectLst/>
        </c:spPr>
        <c:dLbl>
          <c:idx val="0"/>
          <c:layout>
            <c:manualLayout>
              <c:x val="-1.2908444382108013E-2"/>
              <c:y val="4.432522427233909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8"/>
        <c:spPr>
          <a:solidFill>
            <a:schemeClr val="accent3"/>
          </a:solidFill>
          <a:ln>
            <a:noFill/>
          </a:ln>
          <a:effectLst/>
        </c:spPr>
        <c:dLbl>
          <c:idx val="0"/>
          <c:layout>
            <c:manualLayout>
              <c:x val="-3.7100824637375573E-2"/>
              <c:y val="5.292253570281853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9"/>
        <c:spPr>
          <a:solidFill>
            <a:schemeClr val="accent3"/>
          </a:solidFill>
          <a:ln>
            <a:noFill/>
          </a:ln>
          <a:effectLst/>
        </c:spPr>
      </c:pivotFmt>
      <c:pivotFmt>
        <c:idx val="20"/>
        <c:spPr>
          <a:solidFill>
            <a:schemeClr val="accent3"/>
          </a:solidFill>
          <a:ln>
            <a:noFill/>
          </a:ln>
          <a:effectLst/>
        </c:spPr>
        <c:dLbl>
          <c:idx val="0"/>
          <c:layout>
            <c:manualLayout>
              <c:x val="4.4340551181102361E-3"/>
              <c:y val="2.886590668703725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1"/>
        <c:spPr>
          <a:solidFill>
            <a:schemeClr val="accent3"/>
          </a:solidFill>
          <a:ln>
            <a:noFill/>
          </a:ln>
          <a:effectLst/>
        </c:spPr>
      </c:pivotFmt>
      <c:pivotFmt>
        <c:idx val="22"/>
        <c:spPr>
          <a:solidFill>
            <a:schemeClr val="accent3"/>
          </a:solidFill>
          <a:ln>
            <a:noFill/>
          </a:ln>
          <a:effectLst/>
        </c:spPr>
      </c:pivotFmt>
      <c:pivotFmt>
        <c:idx val="23"/>
        <c:spPr>
          <a:solidFill>
            <a:schemeClr val="accent3"/>
          </a:solidFill>
          <a:ln>
            <a:noFill/>
          </a:ln>
          <a:effectLst/>
        </c:spPr>
        <c:dLbl>
          <c:idx val="0"/>
          <c:layout>
            <c:manualLayout>
              <c:x val="4.6757436570428693E-3"/>
              <c:y val="2.357319918343540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4"/>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5"/>
        <c:spPr>
          <a:solidFill>
            <a:schemeClr val="accent3"/>
          </a:solidFill>
          <a:ln>
            <a:noFill/>
          </a:ln>
          <a:effectLst/>
        </c:spPr>
        <c:dLbl>
          <c:idx val="0"/>
          <c:layout>
            <c:manualLayout>
              <c:x val="0.11729829534947281"/>
              <c:y val="-2.2213734477220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6"/>
        <c:spPr>
          <a:solidFill>
            <a:schemeClr val="accent3"/>
          </a:solidFill>
          <a:ln>
            <a:noFill/>
          </a:ln>
          <a:effectLst/>
        </c:spPr>
      </c:pivotFmt>
      <c:pivotFmt>
        <c:idx val="27"/>
        <c:spPr>
          <a:solidFill>
            <a:schemeClr val="accent3"/>
          </a:solidFill>
          <a:ln>
            <a:noFill/>
          </a:ln>
          <a:effectLst/>
        </c:spPr>
      </c:pivotFmt>
      <c:pivotFmt>
        <c:idx val="28"/>
        <c:spPr>
          <a:solidFill>
            <a:schemeClr val="accent3"/>
          </a:solidFill>
          <a:ln>
            <a:noFill/>
          </a:ln>
          <a:effectLst/>
        </c:spPr>
      </c:pivotFmt>
      <c:pivotFmt>
        <c:idx val="29"/>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30"/>
        <c:spPr>
          <a:solidFill>
            <a:schemeClr val="accent3"/>
          </a:solidFill>
          <a:ln>
            <a:noFill/>
          </a:ln>
          <a:effectLst/>
        </c:spPr>
        <c:dLbl>
          <c:idx val="0"/>
          <c:layout>
            <c:manualLayout>
              <c:x val="0.11729829534947281"/>
              <c:y val="-2.2213734477220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31"/>
        <c:spPr>
          <a:solidFill>
            <a:schemeClr val="accent3"/>
          </a:solidFill>
          <a:ln>
            <a:noFill/>
          </a:ln>
          <a:effectLst/>
        </c:spPr>
      </c:pivotFmt>
      <c:pivotFmt>
        <c:idx val="32"/>
        <c:spPr>
          <a:solidFill>
            <a:schemeClr val="accent3"/>
          </a:solidFill>
          <a:ln>
            <a:noFill/>
          </a:ln>
          <a:effectLst/>
        </c:spPr>
      </c:pivotFmt>
      <c:pivotFmt>
        <c:idx val="33"/>
        <c:spPr>
          <a:solidFill>
            <a:schemeClr val="accent3"/>
          </a:solidFill>
          <a:ln>
            <a:noFill/>
          </a:ln>
          <a:effectLst/>
        </c:spPr>
      </c:pivotFmt>
    </c:pivotFmts>
    <c:plotArea>
      <c:layout>
        <c:manualLayout>
          <c:layoutTarget val="inner"/>
          <c:xMode val="edge"/>
          <c:yMode val="edge"/>
          <c:x val="0.24310303171200442"/>
          <c:y val="0.25384875576080163"/>
          <c:w val="0.71167660608769112"/>
          <c:h val="0.60831904388309743"/>
        </c:manualLayout>
      </c:layout>
      <c:barChart>
        <c:barDir val="bar"/>
        <c:grouping val="clustered"/>
        <c:varyColors val="0"/>
        <c:ser>
          <c:idx val="0"/>
          <c:order val="0"/>
          <c:tx>
            <c:strRef>
              <c:f>City!$B$3</c:f>
              <c:strCache>
                <c:ptCount val="1"/>
                <c:pt idx="0">
                  <c:v>Total</c:v>
                </c:pt>
              </c:strCache>
            </c:strRef>
          </c:tx>
          <c:spPr>
            <a:solidFill>
              <a:schemeClr val="accent3"/>
            </a:solidFill>
            <a:ln>
              <a:noFill/>
            </a:ln>
            <a:effectLst/>
          </c:spPr>
          <c:invertIfNegative val="0"/>
          <c:dLbls>
            <c:dLbl>
              <c:idx val="0"/>
              <c:layout>
                <c:manualLayout>
                  <c:x val="1.533019360874897E-2"/>
                  <c:y val="-2.221355720399697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BA4-43D2-A2B7-1FF84E22C33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City!$A$4:$A$7</c:f>
              <c:strCache>
                <c:ptCount val="4"/>
                <c:pt idx="0">
                  <c:v>Mumbai</c:v>
                </c:pt>
                <c:pt idx="1">
                  <c:v>Pune</c:v>
                </c:pt>
                <c:pt idx="2">
                  <c:v>Thane</c:v>
                </c:pt>
                <c:pt idx="3">
                  <c:v>Bandra</c:v>
                </c:pt>
              </c:strCache>
            </c:strRef>
          </c:cat>
          <c:val>
            <c:numRef>
              <c:f>City!$B$4:$B$7</c:f>
              <c:numCache>
                <c:formatCode>General</c:formatCode>
                <c:ptCount val="4"/>
                <c:pt idx="0">
                  <c:v>46</c:v>
                </c:pt>
                <c:pt idx="1">
                  <c:v>19</c:v>
                </c:pt>
                <c:pt idx="2">
                  <c:v>1</c:v>
                </c:pt>
                <c:pt idx="3">
                  <c:v>1</c:v>
                </c:pt>
              </c:numCache>
            </c:numRef>
          </c:val>
          <c:extLst>
            <c:ext xmlns:c16="http://schemas.microsoft.com/office/drawing/2014/chart" uri="{C3380CC4-5D6E-409C-BE32-E72D297353CC}">
              <c16:uniqueId val="{0000000A-4BA4-43D2-A2B7-1FF84E22C337}"/>
            </c:ext>
          </c:extLst>
        </c:ser>
        <c:dLbls>
          <c:showLegendKey val="0"/>
          <c:showVal val="0"/>
          <c:showCatName val="0"/>
          <c:showSerName val="0"/>
          <c:showPercent val="0"/>
          <c:showBubbleSize val="0"/>
        </c:dLbls>
        <c:gapWidth val="182"/>
        <c:axId val="1984373664"/>
        <c:axId val="1984376160"/>
      </c:barChart>
      <c:valAx>
        <c:axId val="198437616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4373664"/>
        <c:crosses val="autoZero"/>
        <c:crossBetween val="between"/>
      </c:valAx>
      <c:catAx>
        <c:axId val="19843736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437616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65000"/>
        <a:lumOff val="35000"/>
      </a:schemeClr>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pivotSource>
    <c:name>[LinkedIn Jobs List.xlsx]City!City</c:name>
    <c:fmtId val="34"/>
  </c:pivotSource>
  <c:chart>
    <c:autoTitleDeleted val="1"/>
    <c:pivotFmts>
      <c:pivotFmt>
        <c:idx val="0"/>
        <c:spPr>
          <a:solidFill>
            <a:schemeClr val="accent3"/>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3"/>
          </a:solidFill>
          <a:ln w="19050">
            <a:solidFill>
              <a:schemeClr val="lt1"/>
            </a:solidFill>
          </a:ln>
          <a:effectLst/>
        </c:spPr>
        <c:dLbl>
          <c:idx val="0"/>
          <c:layout>
            <c:manualLayout>
              <c:x val="4.6757436570428693E-3"/>
              <c:y val="2.357319918343540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3"/>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3"/>
        <c:spPr>
          <a:solidFill>
            <a:schemeClr val="accent3"/>
          </a:solidFill>
          <a:ln w="19050">
            <a:solidFill>
              <a:schemeClr val="lt1"/>
            </a:solidFill>
          </a:ln>
          <a:effectLst/>
        </c:spPr>
      </c:pivotFmt>
      <c:pivotFmt>
        <c:idx val="4"/>
        <c:spPr>
          <a:solidFill>
            <a:schemeClr val="accent3"/>
          </a:solidFill>
          <a:ln w="19050">
            <a:solidFill>
              <a:schemeClr val="lt1"/>
            </a:solidFill>
          </a:ln>
          <a:effectLst/>
        </c:spPr>
      </c:pivotFmt>
      <c:pivotFmt>
        <c:idx val="5"/>
        <c:spPr>
          <a:solidFill>
            <a:schemeClr val="accent3"/>
          </a:solidFill>
          <a:ln w="19050">
            <a:solidFill>
              <a:schemeClr val="lt1"/>
            </a:solidFill>
          </a:ln>
          <a:effectLst/>
        </c:spPr>
      </c:pivotFmt>
      <c:pivotFmt>
        <c:idx val="6"/>
        <c:spPr>
          <a:solidFill>
            <a:schemeClr val="accent3"/>
          </a:solidFill>
          <a:ln w="19050">
            <a:solidFill>
              <a:schemeClr val="lt1"/>
            </a:solidFill>
          </a:ln>
          <a:effectLst/>
        </c:spPr>
      </c:pivotFmt>
      <c:pivotFmt>
        <c:idx val="7"/>
        <c:spPr>
          <a:solidFill>
            <a:schemeClr val="accent3"/>
          </a:solidFill>
          <a:ln w="19050">
            <a:solidFill>
              <a:schemeClr val="lt1"/>
            </a:solidFill>
          </a:ln>
          <a:effectLst/>
        </c:spPr>
      </c:pivotFmt>
      <c:pivotFmt>
        <c:idx val="8"/>
        <c:spPr>
          <a:solidFill>
            <a:schemeClr val="accent3"/>
          </a:solidFill>
          <a:ln w="19050">
            <a:solidFill>
              <a:schemeClr val="lt1"/>
            </a:solidFill>
          </a:ln>
          <a:effectLst/>
        </c:spPr>
      </c:pivotFmt>
      <c:pivotFmt>
        <c:idx val="9"/>
        <c:spPr>
          <a:solidFill>
            <a:schemeClr val="accent3"/>
          </a:solidFill>
          <a:ln w="19050">
            <a:solidFill>
              <a:schemeClr val="lt1"/>
            </a:solidFill>
          </a:ln>
          <a:effectLst/>
        </c:spPr>
      </c:pivotFmt>
      <c:pivotFmt>
        <c:idx val="10"/>
        <c:spPr>
          <a:solidFill>
            <a:schemeClr val="accent3"/>
          </a:solidFill>
          <a:ln w="19050">
            <a:solidFill>
              <a:schemeClr val="lt1"/>
            </a:solidFill>
          </a:ln>
          <a:effectLst/>
        </c:spPr>
      </c:pivotFmt>
      <c:pivotFmt>
        <c:idx val="11"/>
        <c:spPr>
          <a:solidFill>
            <a:schemeClr val="accent3"/>
          </a:solidFill>
          <a:ln w="19050">
            <a:solidFill>
              <a:schemeClr val="lt1"/>
            </a:solidFill>
          </a:ln>
          <a:effectLst/>
        </c:spPr>
      </c:pivotFmt>
      <c:pivotFmt>
        <c:idx val="12"/>
        <c:spPr>
          <a:solidFill>
            <a:schemeClr val="accent3"/>
          </a:solidFill>
          <a:ln w="19050">
            <a:solidFill>
              <a:schemeClr val="lt1"/>
            </a:solidFill>
          </a:ln>
          <a:effectLst/>
        </c:spPr>
        <c:dLbl>
          <c:idx val="0"/>
          <c:layout>
            <c:manualLayout>
              <c:x val="4.6757436570428693E-3"/>
              <c:y val="2.357319918343540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3"/>
        <c:spPr>
          <a:solidFill>
            <a:schemeClr val="accent3"/>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4"/>
        <c:spPr>
          <a:solidFill>
            <a:schemeClr val="accent3"/>
          </a:solidFill>
          <a:ln w="19050">
            <a:solidFill>
              <a:schemeClr val="lt1"/>
            </a:solidFill>
          </a:ln>
          <a:effectLst/>
        </c:spPr>
        <c:dLbl>
          <c:idx val="0"/>
          <c:layout>
            <c:manualLayout>
              <c:x val="-1.5215719539861079E-2"/>
              <c:y val="-1.765228973244016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5"/>
        <c:spPr>
          <a:solidFill>
            <a:schemeClr val="accent3"/>
          </a:solidFill>
          <a:ln w="19050">
            <a:solidFill>
              <a:schemeClr val="lt1"/>
            </a:solidFill>
          </a:ln>
          <a:effectLst/>
        </c:spPr>
        <c:dLbl>
          <c:idx val="0"/>
          <c:layout>
            <c:manualLayout>
              <c:x val="0.11729829534947281"/>
              <c:y val="-2.2213734477220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6"/>
        <c:spPr>
          <a:solidFill>
            <a:schemeClr val="accent3"/>
          </a:solidFill>
          <a:ln w="19050">
            <a:solidFill>
              <a:schemeClr val="lt1"/>
            </a:solidFill>
          </a:ln>
          <a:effectLst/>
        </c:spPr>
        <c:dLbl>
          <c:idx val="0"/>
          <c:layout>
            <c:manualLayout>
              <c:x val="-1.337553337616011E-2"/>
              <c:y val="-1.3908607025241933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7"/>
        <c:spPr>
          <a:solidFill>
            <a:schemeClr val="accent3"/>
          </a:solidFill>
          <a:ln w="19050">
            <a:solidFill>
              <a:schemeClr val="lt1"/>
            </a:solidFill>
          </a:ln>
          <a:effectLst/>
        </c:spPr>
        <c:dLbl>
          <c:idx val="0"/>
          <c:layout>
            <c:manualLayout>
              <c:x val="-1.2908444382108013E-2"/>
              <c:y val="4.432522427233909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8"/>
        <c:spPr>
          <a:solidFill>
            <a:schemeClr val="accent3"/>
          </a:solidFill>
          <a:ln w="19050">
            <a:solidFill>
              <a:schemeClr val="lt1"/>
            </a:solidFill>
          </a:ln>
          <a:effectLst/>
        </c:spPr>
        <c:dLbl>
          <c:idx val="0"/>
          <c:layout>
            <c:manualLayout>
              <c:x val="-3.7100824637375573E-2"/>
              <c:y val="5.292253570281853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9"/>
        <c:spPr>
          <a:solidFill>
            <a:schemeClr val="accent3"/>
          </a:solidFill>
          <a:ln w="19050">
            <a:solidFill>
              <a:schemeClr val="lt1"/>
            </a:solidFill>
          </a:ln>
          <a:effectLst/>
        </c:spPr>
        <c:dLbl>
          <c:idx val="0"/>
          <c:layout>
            <c:manualLayout>
              <c:x val="2.0310669802232405E-3"/>
              <c:y val="4.531360841112275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0"/>
        <c:spPr>
          <a:solidFill>
            <a:schemeClr val="accent3"/>
          </a:solidFill>
          <a:ln w="19050">
            <a:solidFill>
              <a:schemeClr val="lt1"/>
            </a:solidFill>
          </a:ln>
          <a:effectLst/>
        </c:spPr>
        <c:dLbl>
          <c:idx val="0"/>
          <c:layout>
            <c:manualLayout>
              <c:x val="4.4340551181102361E-3"/>
              <c:y val="2.886590668703725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1"/>
        <c:spPr>
          <a:solidFill>
            <a:schemeClr val="accent3"/>
          </a:solidFill>
          <a:ln w="19050">
            <a:solidFill>
              <a:schemeClr val="lt1"/>
            </a:solidFill>
          </a:ln>
          <a:effectLst/>
        </c:spPr>
      </c:pivotFmt>
      <c:pivotFmt>
        <c:idx val="22"/>
        <c:spPr>
          <a:solidFill>
            <a:schemeClr val="accent3"/>
          </a:solidFill>
          <a:ln w="19050">
            <a:solidFill>
              <a:schemeClr val="lt1"/>
            </a:solidFill>
          </a:ln>
          <a:effectLst/>
        </c:spPr>
      </c:pivotFmt>
      <c:pivotFmt>
        <c:idx val="23"/>
        <c:spPr>
          <a:solidFill>
            <a:schemeClr val="accent3"/>
          </a:solidFill>
          <a:ln w="19050">
            <a:solidFill>
              <a:schemeClr val="lt1"/>
            </a:solidFill>
          </a:ln>
          <a:effectLst/>
        </c:spPr>
        <c:dLbl>
          <c:idx val="0"/>
          <c:layout>
            <c:manualLayout>
              <c:x val="4.6757436570428693E-3"/>
              <c:y val="2.3573199183435405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4"/>
        <c:spPr>
          <a:solidFill>
            <a:schemeClr val="accent3"/>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5"/>
        <c:spPr>
          <a:solidFill>
            <a:schemeClr val="accent3"/>
          </a:solidFill>
          <a:ln w="19050">
            <a:solidFill>
              <a:schemeClr val="lt1"/>
            </a:solidFill>
          </a:ln>
          <a:effectLst/>
        </c:spPr>
        <c:dLbl>
          <c:idx val="0"/>
          <c:layout>
            <c:manualLayout>
              <c:x val="-1.5215719539861079E-2"/>
              <c:y val="-1.765228973244016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6"/>
        <c:spPr>
          <a:solidFill>
            <a:schemeClr val="accent3"/>
          </a:solidFill>
          <a:ln w="19050">
            <a:solidFill>
              <a:schemeClr val="lt1"/>
            </a:solidFill>
          </a:ln>
          <a:effectLst/>
        </c:spPr>
        <c:dLbl>
          <c:idx val="0"/>
          <c:layout>
            <c:manualLayout>
              <c:x val="0.11729829534947281"/>
              <c:y val="-2.2213734477220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7"/>
        <c:spPr>
          <a:solidFill>
            <a:schemeClr val="accent3"/>
          </a:solidFill>
          <a:ln w="19050">
            <a:solidFill>
              <a:schemeClr val="lt1"/>
            </a:solidFill>
          </a:ln>
          <a:effectLst/>
        </c:spPr>
        <c:dLbl>
          <c:idx val="0"/>
          <c:layout>
            <c:manualLayout>
              <c:x val="-1.337553337616011E-2"/>
              <c:y val="-1.3908607025241933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8"/>
        <c:spPr>
          <a:solidFill>
            <a:schemeClr val="accent3"/>
          </a:solidFill>
          <a:ln w="19050">
            <a:solidFill>
              <a:schemeClr val="lt1"/>
            </a:solidFill>
          </a:ln>
          <a:effectLst/>
        </c:spPr>
        <c:dLbl>
          <c:idx val="0"/>
          <c:layout>
            <c:manualLayout>
              <c:x val="-1.2908444382108013E-2"/>
              <c:y val="4.432522427233909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9"/>
        <c:spPr>
          <a:solidFill>
            <a:schemeClr val="accent3"/>
          </a:solidFill>
          <a:ln w="19050">
            <a:solidFill>
              <a:schemeClr val="lt1"/>
            </a:solidFill>
          </a:ln>
          <a:effectLst/>
        </c:spPr>
        <c:dLbl>
          <c:idx val="0"/>
          <c:layout>
            <c:manualLayout>
              <c:x val="-3.7100824637375573E-2"/>
              <c:y val="5.292253570281853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30"/>
        <c:spPr>
          <a:solidFill>
            <a:schemeClr val="accent3"/>
          </a:solidFill>
          <a:ln w="19050">
            <a:solidFill>
              <a:schemeClr val="lt1"/>
            </a:solidFill>
          </a:ln>
          <a:effectLst/>
        </c:spPr>
        <c:dLbl>
          <c:idx val="0"/>
          <c:layout>
            <c:manualLayout>
              <c:x val="2.0310669802232405E-3"/>
              <c:y val="4.531360841112275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31"/>
        <c:spPr>
          <a:solidFill>
            <a:schemeClr val="accent3"/>
          </a:solidFill>
          <a:ln w="19050">
            <a:solidFill>
              <a:schemeClr val="lt1"/>
            </a:solidFill>
          </a:ln>
          <a:effectLst/>
        </c:spPr>
        <c:dLbl>
          <c:idx val="0"/>
          <c:layout>
            <c:manualLayout>
              <c:x val="4.6757436570428693E-3"/>
              <c:y val="2.3573199183435405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32"/>
        <c:spPr>
          <a:solidFill>
            <a:schemeClr val="accent3"/>
          </a:solidFill>
          <a:ln w="19050">
            <a:solidFill>
              <a:schemeClr val="lt1"/>
            </a:solidFill>
          </a:ln>
          <a:effectLst/>
        </c:spPr>
      </c:pivotFmt>
      <c:pivotFmt>
        <c:idx val="33"/>
        <c:spPr>
          <a:solidFill>
            <a:schemeClr val="accent3"/>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34"/>
        <c:spPr>
          <a:solidFill>
            <a:schemeClr val="accent3"/>
          </a:solidFill>
          <a:ln w="19050">
            <a:solidFill>
              <a:schemeClr val="lt1"/>
            </a:solidFill>
          </a:ln>
          <a:effectLst/>
        </c:spPr>
        <c:dLbl>
          <c:idx val="0"/>
          <c:layout>
            <c:manualLayout>
              <c:x val="-1.5215719539861079E-2"/>
              <c:y val="-1.765228973244016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35"/>
        <c:spPr>
          <a:solidFill>
            <a:schemeClr val="accent3"/>
          </a:solidFill>
          <a:ln w="19050">
            <a:solidFill>
              <a:schemeClr val="lt1"/>
            </a:solidFill>
          </a:ln>
          <a:effectLst/>
        </c:spPr>
        <c:dLbl>
          <c:idx val="0"/>
          <c:layout>
            <c:manualLayout>
              <c:x val="0.11729829534947281"/>
              <c:y val="-2.2213734477220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36"/>
        <c:spPr>
          <a:solidFill>
            <a:schemeClr val="accent3"/>
          </a:solidFill>
          <a:ln w="19050">
            <a:solidFill>
              <a:schemeClr val="lt1"/>
            </a:solidFill>
          </a:ln>
          <a:effectLst/>
        </c:spPr>
        <c:dLbl>
          <c:idx val="0"/>
          <c:layout>
            <c:manualLayout>
              <c:x val="-1.337553337616011E-2"/>
              <c:y val="-1.3908607025241933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37"/>
        <c:spPr>
          <a:solidFill>
            <a:schemeClr val="accent3"/>
          </a:solidFill>
          <a:ln w="19050">
            <a:solidFill>
              <a:schemeClr val="lt1"/>
            </a:solidFill>
          </a:ln>
          <a:effectLst/>
        </c:spPr>
        <c:dLbl>
          <c:idx val="0"/>
          <c:layout>
            <c:manualLayout>
              <c:x val="-1.2908444382108013E-2"/>
              <c:y val="4.432522427233909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38"/>
        <c:spPr>
          <a:solidFill>
            <a:schemeClr val="accent3"/>
          </a:solidFill>
          <a:ln w="19050">
            <a:solidFill>
              <a:schemeClr val="lt1"/>
            </a:solidFill>
          </a:ln>
          <a:effectLst/>
        </c:spPr>
        <c:dLbl>
          <c:idx val="0"/>
          <c:layout>
            <c:manualLayout>
              <c:x val="-3.7100824637375573E-2"/>
              <c:y val="5.292253570281853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39"/>
        <c:spPr>
          <a:solidFill>
            <a:schemeClr val="accent3"/>
          </a:solidFill>
          <a:ln w="19050">
            <a:solidFill>
              <a:schemeClr val="lt1"/>
            </a:solidFill>
          </a:ln>
          <a:effectLst/>
        </c:spPr>
        <c:dLbl>
          <c:idx val="0"/>
          <c:layout>
            <c:manualLayout>
              <c:x val="2.0310669802232405E-3"/>
              <c:y val="4.5313608411122752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40"/>
        <c:spPr>
          <a:solidFill>
            <a:schemeClr val="accent3"/>
          </a:solidFill>
          <a:ln w="19050">
            <a:solidFill>
              <a:schemeClr val="lt1"/>
            </a:solidFill>
          </a:ln>
          <a:effectLst/>
        </c:spPr>
        <c:dLbl>
          <c:idx val="0"/>
          <c:layout>
            <c:manualLayout>
              <c:x val="4.6757436570428693E-3"/>
              <c:y val="2.3573199183435405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41"/>
        <c:spPr>
          <a:solidFill>
            <a:schemeClr val="accent3"/>
          </a:solidFill>
          <a:ln w="19050">
            <a:solidFill>
              <a:schemeClr val="lt1"/>
            </a:solidFill>
          </a:ln>
          <a:effectLst/>
        </c:spPr>
      </c:pivotFmt>
    </c:pivotFmts>
    <c:plotArea>
      <c:layout>
        <c:manualLayout>
          <c:layoutTarget val="inner"/>
          <c:xMode val="edge"/>
          <c:yMode val="edge"/>
          <c:x val="0.12079954791993479"/>
          <c:y val="2.2711312217194562E-2"/>
          <c:w val="0.83722511078259998"/>
          <c:h val="0.92104877515993122"/>
        </c:manualLayout>
      </c:layout>
      <c:barChart>
        <c:barDir val="bar"/>
        <c:grouping val="clustered"/>
        <c:varyColors val="0"/>
        <c:ser>
          <c:idx val="0"/>
          <c:order val="0"/>
          <c:tx>
            <c:strRef>
              <c:f>City!$B$3</c:f>
              <c:strCache>
                <c:ptCount val="1"/>
                <c:pt idx="0">
                  <c:v>Total</c:v>
                </c:pt>
              </c:strCache>
            </c:strRef>
          </c:tx>
          <c:spPr>
            <a:solidFill>
              <a:schemeClr val="accent3"/>
            </a:solidFill>
            <a:ln w="19050">
              <a:solidFill>
                <a:schemeClr val="lt1"/>
              </a:solidFill>
            </a:ln>
            <a:effectLst/>
          </c:spPr>
          <c:invertIfNegative val="0"/>
          <c:dPt>
            <c:idx val="0"/>
            <c:invertIfNegative val="0"/>
            <c:bubble3D val="0"/>
            <c:spPr>
              <a:solidFill>
                <a:schemeClr val="accent3"/>
              </a:solidFill>
              <a:ln w="19050">
                <a:solidFill>
                  <a:schemeClr val="lt1"/>
                </a:solidFill>
              </a:ln>
              <a:effectLst/>
            </c:spPr>
            <c:extLst>
              <c:ext xmlns:c16="http://schemas.microsoft.com/office/drawing/2014/chart" uri="{C3380CC4-5D6E-409C-BE32-E72D297353CC}">
                <c16:uniqueId val="{00000001-7A01-440F-A625-6B89DCCE86C1}"/>
              </c:ext>
            </c:extLst>
          </c:dPt>
          <c:dPt>
            <c:idx val="1"/>
            <c:invertIfNegative val="0"/>
            <c:bubble3D val="0"/>
            <c:spPr>
              <a:solidFill>
                <a:schemeClr val="accent3"/>
              </a:solidFill>
              <a:ln w="19050">
                <a:solidFill>
                  <a:schemeClr val="lt1"/>
                </a:solidFill>
              </a:ln>
              <a:effectLst/>
            </c:spPr>
            <c:extLst>
              <c:ext xmlns:c16="http://schemas.microsoft.com/office/drawing/2014/chart" uri="{C3380CC4-5D6E-409C-BE32-E72D297353CC}">
                <c16:uniqueId val="{00000003-7A01-440F-A625-6B89DCCE86C1}"/>
              </c:ext>
            </c:extLst>
          </c:dPt>
          <c:dPt>
            <c:idx val="2"/>
            <c:invertIfNegative val="0"/>
            <c:bubble3D val="0"/>
            <c:spPr>
              <a:solidFill>
                <a:schemeClr val="accent3"/>
              </a:solidFill>
              <a:ln w="19050">
                <a:solidFill>
                  <a:schemeClr val="lt1"/>
                </a:solidFill>
              </a:ln>
              <a:effectLst/>
            </c:spPr>
            <c:extLst>
              <c:ext xmlns:c16="http://schemas.microsoft.com/office/drawing/2014/chart" uri="{C3380CC4-5D6E-409C-BE32-E72D297353CC}">
                <c16:uniqueId val="{00000005-7A01-440F-A625-6B89DCCE86C1}"/>
              </c:ext>
            </c:extLst>
          </c:dPt>
          <c:dPt>
            <c:idx val="3"/>
            <c:invertIfNegative val="0"/>
            <c:bubble3D val="0"/>
            <c:spPr>
              <a:solidFill>
                <a:schemeClr val="accent3"/>
              </a:solidFill>
              <a:ln w="19050">
                <a:solidFill>
                  <a:schemeClr val="lt1"/>
                </a:solidFill>
              </a:ln>
              <a:effectLst/>
            </c:spPr>
            <c:extLst>
              <c:ext xmlns:c16="http://schemas.microsoft.com/office/drawing/2014/chart" uri="{C3380CC4-5D6E-409C-BE32-E72D297353CC}">
                <c16:uniqueId val="{00000007-7A01-440F-A625-6B89DCCE86C1}"/>
              </c:ext>
            </c:extLst>
          </c:dPt>
          <c:dPt>
            <c:idx val="4"/>
            <c:invertIfNegative val="0"/>
            <c:bubble3D val="0"/>
            <c:spPr>
              <a:solidFill>
                <a:schemeClr val="accent3"/>
              </a:solidFill>
              <a:ln w="19050">
                <a:solidFill>
                  <a:schemeClr val="lt1"/>
                </a:solidFill>
              </a:ln>
              <a:effectLst/>
            </c:spPr>
            <c:extLst>
              <c:ext xmlns:c16="http://schemas.microsoft.com/office/drawing/2014/chart" uri="{C3380CC4-5D6E-409C-BE32-E72D297353CC}">
                <c16:uniqueId val="{00000009-7A01-440F-A625-6B89DCCE86C1}"/>
              </c:ext>
            </c:extLst>
          </c:dPt>
          <c:dPt>
            <c:idx val="5"/>
            <c:invertIfNegative val="0"/>
            <c:bubble3D val="0"/>
            <c:spPr>
              <a:solidFill>
                <a:schemeClr val="accent3"/>
              </a:solidFill>
              <a:ln w="19050">
                <a:solidFill>
                  <a:schemeClr val="lt1"/>
                </a:solidFill>
              </a:ln>
              <a:effectLst/>
            </c:spPr>
            <c:extLst>
              <c:ext xmlns:c16="http://schemas.microsoft.com/office/drawing/2014/chart" uri="{C3380CC4-5D6E-409C-BE32-E72D297353CC}">
                <c16:uniqueId val="{0000000B-7A01-440F-A625-6B89DCCE86C1}"/>
              </c:ext>
            </c:extLst>
          </c:dPt>
          <c:dPt>
            <c:idx val="6"/>
            <c:invertIfNegative val="0"/>
            <c:bubble3D val="0"/>
            <c:spPr>
              <a:solidFill>
                <a:schemeClr val="accent3"/>
              </a:solidFill>
              <a:ln w="19050">
                <a:solidFill>
                  <a:schemeClr val="lt1"/>
                </a:solidFill>
              </a:ln>
              <a:effectLst/>
            </c:spPr>
            <c:extLst>
              <c:ext xmlns:c16="http://schemas.microsoft.com/office/drawing/2014/chart" uri="{C3380CC4-5D6E-409C-BE32-E72D297353CC}">
                <c16:uniqueId val="{0000000D-7A01-440F-A625-6B89DCCE86C1}"/>
              </c:ext>
            </c:extLst>
          </c:dPt>
          <c:dPt>
            <c:idx val="7"/>
            <c:invertIfNegative val="0"/>
            <c:bubble3D val="0"/>
            <c:spPr>
              <a:solidFill>
                <a:schemeClr val="accent3"/>
              </a:solidFill>
              <a:ln w="19050">
                <a:solidFill>
                  <a:schemeClr val="lt1"/>
                </a:solidFill>
              </a:ln>
              <a:effectLst/>
            </c:spPr>
            <c:extLst>
              <c:ext xmlns:c16="http://schemas.microsoft.com/office/drawing/2014/chart" uri="{C3380CC4-5D6E-409C-BE32-E72D297353CC}">
                <c16:uniqueId val="{0000000F-7A01-440F-A625-6B89DCCE86C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City!$A$4:$A$11</c:f>
              <c:strCache>
                <c:ptCount val="8"/>
                <c:pt idx="0">
                  <c:v>Bengaluru</c:v>
                </c:pt>
                <c:pt idx="1">
                  <c:v>Mumbai</c:v>
                </c:pt>
                <c:pt idx="2">
                  <c:v>Hyderabad</c:v>
                </c:pt>
                <c:pt idx="3">
                  <c:v>Gurgaon</c:v>
                </c:pt>
                <c:pt idx="4">
                  <c:v>Chennai</c:v>
                </c:pt>
                <c:pt idx="5">
                  <c:v>Pune</c:v>
                </c:pt>
                <c:pt idx="6">
                  <c:v>Delhi</c:v>
                </c:pt>
                <c:pt idx="7">
                  <c:v>Noida</c:v>
                </c:pt>
              </c:strCache>
            </c:strRef>
          </c:cat>
          <c:val>
            <c:numRef>
              <c:f>City!$B$4:$B$11</c:f>
              <c:numCache>
                <c:formatCode>General</c:formatCode>
                <c:ptCount val="8"/>
                <c:pt idx="0">
                  <c:v>87</c:v>
                </c:pt>
                <c:pt idx="1">
                  <c:v>46</c:v>
                </c:pt>
                <c:pt idx="2">
                  <c:v>39</c:v>
                </c:pt>
                <c:pt idx="3">
                  <c:v>38</c:v>
                </c:pt>
                <c:pt idx="4">
                  <c:v>22</c:v>
                </c:pt>
                <c:pt idx="5">
                  <c:v>19</c:v>
                </c:pt>
                <c:pt idx="6">
                  <c:v>14</c:v>
                </c:pt>
                <c:pt idx="7">
                  <c:v>9</c:v>
                </c:pt>
              </c:numCache>
            </c:numRef>
          </c:val>
          <c:extLst>
            <c:ext xmlns:c16="http://schemas.microsoft.com/office/drawing/2014/chart" uri="{C3380CC4-5D6E-409C-BE32-E72D297353CC}">
              <c16:uniqueId val="{00000010-7A01-440F-A625-6B89DCCE86C1}"/>
            </c:ext>
          </c:extLst>
        </c:ser>
        <c:dLbls>
          <c:dLblPos val="outEnd"/>
          <c:showLegendKey val="0"/>
          <c:showVal val="1"/>
          <c:showCatName val="0"/>
          <c:showSerName val="0"/>
          <c:showPercent val="0"/>
          <c:showBubbleSize val="0"/>
        </c:dLbls>
        <c:gapWidth val="100"/>
        <c:axId val="1603035984"/>
        <c:axId val="1603035152"/>
      </c:barChart>
      <c:valAx>
        <c:axId val="1603035152"/>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3035984"/>
        <c:crosses val="autoZero"/>
        <c:crossBetween val="between"/>
      </c:valAx>
      <c:catAx>
        <c:axId val="1603035984"/>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1603035152"/>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65000"/>
        <a:lumOff val="35000"/>
      </a:schemeClr>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pivotSource>
    <c:name>[LinkedIn Jobs List.xlsx]Industry!Industry</c:name>
    <c:fmtId val="8"/>
  </c:pivotSource>
  <c:chart>
    <c:autoTitleDeleted val="1"/>
    <c:pivotFmts>
      <c:pivotFmt>
        <c:idx val="0"/>
        <c:spPr>
          <a:noFill/>
          <a:ln w="9525" cap="flat" cmpd="sng" algn="ctr">
            <a:solidFill>
              <a:schemeClr val="accent3"/>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3"/>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3"/>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3"/>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3"/>
            </a:solidFill>
            <a:miter lim="800000"/>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39975425046391494"/>
          <c:y val="8.9334547361977282E-3"/>
          <c:w val="0.58278562114449073"/>
          <c:h val="0.94759078485871095"/>
        </c:manualLayout>
      </c:layout>
      <c:barChart>
        <c:barDir val="bar"/>
        <c:grouping val="clustered"/>
        <c:varyColors val="0"/>
        <c:ser>
          <c:idx val="0"/>
          <c:order val="0"/>
          <c:tx>
            <c:strRef>
              <c:f>Industry!$B$3</c:f>
              <c:strCache>
                <c:ptCount val="1"/>
                <c:pt idx="0">
                  <c:v>Total</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Industry!$A$4:$A$19</c:f>
              <c:strCache>
                <c:ptCount val="16"/>
                <c:pt idx="0">
                  <c:v>IT Services and IT Consulting</c:v>
                </c:pt>
                <c:pt idx="1">
                  <c:v>Financial Services   </c:v>
                </c:pt>
                <c:pt idx="2">
                  <c:v>Technology, Information and Internet </c:v>
                </c:pt>
                <c:pt idx="3">
                  <c:v>Human Resources Services  </c:v>
                </c:pt>
                <c:pt idx="4">
                  <c:v>Business Consulting and Services </c:v>
                </c:pt>
                <c:pt idx="5">
                  <c:v>Hospitals and Health Care </c:v>
                </c:pt>
                <c:pt idx="6">
                  <c:v>Software Development   </c:v>
                </c:pt>
                <c:pt idx="7">
                  <c:v>Food and Beverage Services </c:v>
                </c:pt>
                <c:pt idx="8">
                  <c:v>Biotechnology Research   </c:v>
                </c:pt>
                <c:pt idx="9">
                  <c:v>Pharmaceutical Manufacturing   </c:v>
                </c:pt>
                <c:pt idx="10">
                  <c:v>Staffing and Recruiting  </c:v>
                </c:pt>
                <c:pt idx="11">
                  <c:v>Market Research   </c:v>
                </c:pt>
                <c:pt idx="12">
                  <c:v>Manufacturing    </c:v>
                </c:pt>
                <c:pt idx="13">
                  <c:v>Appliances, Electrical, and Electronics Manufacturing</c:v>
                </c:pt>
                <c:pt idx="14">
                  <c:v>Transportation, Logistics, Supply Chain and Storage</c:v>
                </c:pt>
                <c:pt idx="15">
                  <c:v>Banking    </c:v>
                </c:pt>
              </c:strCache>
            </c:strRef>
          </c:cat>
          <c:val>
            <c:numRef>
              <c:f>Industry!$B$4:$B$19</c:f>
              <c:numCache>
                <c:formatCode>General</c:formatCode>
                <c:ptCount val="16"/>
                <c:pt idx="0">
                  <c:v>57</c:v>
                </c:pt>
                <c:pt idx="1">
                  <c:v>39</c:v>
                </c:pt>
                <c:pt idx="2">
                  <c:v>22</c:v>
                </c:pt>
                <c:pt idx="3">
                  <c:v>20</c:v>
                </c:pt>
                <c:pt idx="4">
                  <c:v>18</c:v>
                </c:pt>
                <c:pt idx="5">
                  <c:v>17</c:v>
                </c:pt>
                <c:pt idx="6">
                  <c:v>13</c:v>
                </c:pt>
                <c:pt idx="7">
                  <c:v>10</c:v>
                </c:pt>
                <c:pt idx="8">
                  <c:v>10</c:v>
                </c:pt>
                <c:pt idx="9">
                  <c:v>9</c:v>
                </c:pt>
                <c:pt idx="10">
                  <c:v>9</c:v>
                </c:pt>
                <c:pt idx="11">
                  <c:v>9</c:v>
                </c:pt>
                <c:pt idx="12">
                  <c:v>9</c:v>
                </c:pt>
                <c:pt idx="13">
                  <c:v>6</c:v>
                </c:pt>
                <c:pt idx="14">
                  <c:v>5</c:v>
                </c:pt>
                <c:pt idx="15">
                  <c:v>5</c:v>
                </c:pt>
              </c:numCache>
            </c:numRef>
          </c:val>
          <c:extLst>
            <c:ext xmlns:c16="http://schemas.microsoft.com/office/drawing/2014/chart" uri="{C3380CC4-5D6E-409C-BE32-E72D297353CC}">
              <c16:uniqueId val="{00000000-3531-442D-BB26-D8AFE4B1D53D}"/>
            </c:ext>
          </c:extLst>
        </c:ser>
        <c:dLbls>
          <c:dLblPos val="outEnd"/>
          <c:showLegendKey val="0"/>
          <c:showVal val="1"/>
          <c:showCatName val="0"/>
          <c:showSerName val="0"/>
          <c:showPercent val="0"/>
          <c:showBubbleSize val="0"/>
        </c:dLbls>
        <c:gapWidth val="182"/>
        <c:overlap val="-50"/>
        <c:axId val="1123615792"/>
        <c:axId val="1123617040"/>
      </c:barChart>
      <c:catAx>
        <c:axId val="1123615792"/>
        <c:scaling>
          <c:orientation val="minMax"/>
        </c:scaling>
        <c:delete val="0"/>
        <c:axPos val="r"/>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123617040"/>
        <c:crosses val="autoZero"/>
        <c:auto val="1"/>
        <c:lblAlgn val="ctr"/>
        <c:lblOffset val="100"/>
        <c:noMultiLvlLbl val="0"/>
      </c:catAx>
      <c:valAx>
        <c:axId val="1123617040"/>
        <c:scaling>
          <c:orientation val="maxMin"/>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123615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pivotSource>
    <c:name>[LinkedIn Jobs List.xlsx]app vs job!app vs jobs</c:name>
    <c:fmtId val="6"/>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IN" b="1" baseline="0" dirty="0"/>
              <a:t>Average Applications per Job vs Count of Job Postings</a:t>
            </a:r>
            <a:endParaRPr lang="en-IN" b="1" dirty="0"/>
          </a:p>
        </c:rich>
      </c:tx>
      <c:layout>
        <c:manualLayout>
          <c:xMode val="edge"/>
          <c:yMode val="edge"/>
          <c:x val="4.9444444444444475E-3"/>
          <c:y val="9.2592592592592587E-3"/>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3"/>
          </a:solidFill>
          <a:ln>
            <a:noFill/>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3"/>
          </a:solidFill>
          <a:ln>
            <a:noFill/>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3"/>
          </a:solidFill>
          <a:ln>
            <a:noFill/>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3"/>
          </a:solidFill>
          <a:ln>
            <a:noFill/>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3"/>
          </a:solidFill>
          <a:ln>
            <a:noFill/>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0524722826093028E-2"/>
          <c:y val="0.11203233341404149"/>
          <c:w val="0.88711539562918962"/>
          <c:h val="0.39826422598912553"/>
        </c:manualLayout>
      </c:layout>
      <c:barChart>
        <c:barDir val="col"/>
        <c:grouping val="clustered"/>
        <c:varyColors val="0"/>
        <c:ser>
          <c:idx val="0"/>
          <c:order val="0"/>
          <c:tx>
            <c:strRef>
              <c:f>'app vs job'!$B$3</c:f>
              <c:strCache>
                <c:ptCount val="1"/>
                <c:pt idx="0">
                  <c:v>Number of Job Posts</c:v>
                </c:pt>
              </c:strCache>
            </c:strRef>
          </c:tx>
          <c:spPr>
            <a:solidFill>
              <a:schemeClr val="accent3">
                <a:shade val="76000"/>
              </a:schemeClr>
            </a:solidFill>
            <a:ln>
              <a:noFill/>
            </a:ln>
            <a:effectLst/>
          </c:spPr>
          <c:invertIfNegative val="0"/>
          <c:cat>
            <c:strRef>
              <c:f>'app vs job'!$A$4:$A$19</c:f>
              <c:strCache>
                <c:ptCount val="16"/>
                <c:pt idx="0">
                  <c:v>IT Services and IT Consulting</c:v>
                </c:pt>
                <c:pt idx="1">
                  <c:v>Financial Services   </c:v>
                </c:pt>
                <c:pt idx="2">
                  <c:v>Technology, Information and Internet </c:v>
                </c:pt>
                <c:pt idx="3">
                  <c:v>Human Resources Services  </c:v>
                </c:pt>
                <c:pt idx="4">
                  <c:v>Business Consulting and Services </c:v>
                </c:pt>
                <c:pt idx="5">
                  <c:v>Hospitals and Health Care </c:v>
                </c:pt>
                <c:pt idx="6">
                  <c:v>Software Development   </c:v>
                </c:pt>
                <c:pt idx="7">
                  <c:v>Food and Beverage Services </c:v>
                </c:pt>
                <c:pt idx="8">
                  <c:v>Biotechnology Research   </c:v>
                </c:pt>
                <c:pt idx="9">
                  <c:v>Pharmaceutical Manufacturing   </c:v>
                </c:pt>
                <c:pt idx="10">
                  <c:v>Staffing and Recruiting  </c:v>
                </c:pt>
                <c:pt idx="11">
                  <c:v>Market Research   </c:v>
                </c:pt>
                <c:pt idx="12">
                  <c:v>Manufacturing    </c:v>
                </c:pt>
                <c:pt idx="13">
                  <c:v>Appliances, Electrical, and Electronics Manufacturing</c:v>
                </c:pt>
                <c:pt idx="14">
                  <c:v>Transportation, Logistics, Supply Chain and Storage</c:v>
                </c:pt>
                <c:pt idx="15">
                  <c:v>Banking    </c:v>
                </c:pt>
              </c:strCache>
            </c:strRef>
          </c:cat>
          <c:val>
            <c:numRef>
              <c:f>'app vs job'!$B$4:$B$19</c:f>
              <c:numCache>
                <c:formatCode>General</c:formatCode>
                <c:ptCount val="16"/>
                <c:pt idx="0">
                  <c:v>57</c:v>
                </c:pt>
                <c:pt idx="1">
                  <c:v>39</c:v>
                </c:pt>
                <c:pt idx="2">
                  <c:v>22</c:v>
                </c:pt>
                <c:pt idx="3">
                  <c:v>20</c:v>
                </c:pt>
                <c:pt idx="4">
                  <c:v>18</c:v>
                </c:pt>
                <c:pt idx="5">
                  <c:v>17</c:v>
                </c:pt>
                <c:pt idx="6">
                  <c:v>13</c:v>
                </c:pt>
                <c:pt idx="7">
                  <c:v>10</c:v>
                </c:pt>
                <c:pt idx="8">
                  <c:v>10</c:v>
                </c:pt>
                <c:pt idx="9">
                  <c:v>9</c:v>
                </c:pt>
                <c:pt idx="10">
                  <c:v>9</c:v>
                </c:pt>
                <c:pt idx="11">
                  <c:v>9</c:v>
                </c:pt>
                <c:pt idx="12">
                  <c:v>9</c:v>
                </c:pt>
                <c:pt idx="13">
                  <c:v>6</c:v>
                </c:pt>
                <c:pt idx="14">
                  <c:v>5</c:v>
                </c:pt>
                <c:pt idx="15">
                  <c:v>5</c:v>
                </c:pt>
              </c:numCache>
            </c:numRef>
          </c:val>
          <c:extLst>
            <c:ext xmlns:c16="http://schemas.microsoft.com/office/drawing/2014/chart" uri="{C3380CC4-5D6E-409C-BE32-E72D297353CC}">
              <c16:uniqueId val="{00000000-E71B-4387-A21B-3597F6039763}"/>
            </c:ext>
          </c:extLst>
        </c:ser>
        <c:dLbls>
          <c:showLegendKey val="0"/>
          <c:showVal val="0"/>
          <c:showCatName val="0"/>
          <c:showSerName val="0"/>
          <c:showPercent val="0"/>
          <c:showBubbleSize val="0"/>
        </c:dLbls>
        <c:gapWidth val="219"/>
        <c:axId val="208904383"/>
        <c:axId val="208911455"/>
      </c:barChart>
      <c:barChart>
        <c:barDir val="col"/>
        <c:grouping val="clustered"/>
        <c:varyColors val="0"/>
        <c:ser>
          <c:idx val="1"/>
          <c:order val="1"/>
          <c:tx>
            <c:strRef>
              <c:f>'app vs job'!$C$3</c:f>
              <c:strCache>
                <c:ptCount val="1"/>
                <c:pt idx="0">
                  <c:v>Number of Applications per Job Post</c:v>
                </c:pt>
              </c:strCache>
            </c:strRef>
          </c:tx>
          <c:spPr>
            <a:solidFill>
              <a:schemeClr val="bg2">
                <a:lumMod val="75000"/>
                <a:alpha val="74902"/>
              </a:schemeClr>
            </a:solidFill>
            <a:ln>
              <a:noFill/>
            </a:ln>
            <a:effectLst/>
          </c:spPr>
          <c:invertIfNegative val="0"/>
          <c:cat>
            <c:strRef>
              <c:f>'app vs job'!$A$4:$A$19</c:f>
              <c:strCache>
                <c:ptCount val="16"/>
                <c:pt idx="0">
                  <c:v>IT Services and IT Consulting</c:v>
                </c:pt>
                <c:pt idx="1">
                  <c:v>Financial Services   </c:v>
                </c:pt>
                <c:pt idx="2">
                  <c:v>Technology, Information and Internet </c:v>
                </c:pt>
                <c:pt idx="3">
                  <c:v>Human Resources Services  </c:v>
                </c:pt>
                <c:pt idx="4">
                  <c:v>Business Consulting and Services </c:v>
                </c:pt>
                <c:pt idx="5">
                  <c:v>Hospitals and Health Care </c:v>
                </c:pt>
                <c:pt idx="6">
                  <c:v>Software Development   </c:v>
                </c:pt>
                <c:pt idx="7">
                  <c:v>Food and Beverage Services </c:v>
                </c:pt>
                <c:pt idx="8">
                  <c:v>Biotechnology Research   </c:v>
                </c:pt>
                <c:pt idx="9">
                  <c:v>Pharmaceutical Manufacturing   </c:v>
                </c:pt>
                <c:pt idx="10">
                  <c:v>Staffing and Recruiting  </c:v>
                </c:pt>
                <c:pt idx="11">
                  <c:v>Market Research   </c:v>
                </c:pt>
                <c:pt idx="12">
                  <c:v>Manufacturing    </c:v>
                </c:pt>
                <c:pt idx="13">
                  <c:v>Appliances, Electrical, and Electronics Manufacturing</c:v>
                </c:pt>
                <c:pt idx="14">
                  <c:v>Transportation, Logistics, Supply Chain and Storage</c:v>
                </c:pt>
                <c:pt idx="15">
                  <c:v>Banking    </c:v>
                </c:pt>
              </c:strCache>
            </c:strRef>
          </c:cat>
          <c:val>
            <c:numRef>
              <c:f>'app vs job'!$C$4:$C$19</c:f>
              <c:numCache>
                <c:formatCode>0</c:formatCode>
                <c:ptCount val="16"/>
                <c:pt idx="0">
                  <c:v>181.14545454545456</c:v>
                </c:pt>
                <c:pt idx="1">
                  <c:v>165.05128205128204</c:v>
                </c:pt>
                <c:pt idx="2">
                  <c:v>631</c:v>
                </c:pt>
                <c:pt idx="3">
                  <c:v>243.4</c:v>
                </c:pt>
                <c:pt idx="4">
                  <c:v>239.1764705882353</c:v>
                </c:pt>
                <c:pt idx="5">
                  <c:v>262.70588235294116</c:v>
                </c:pt>
                <c:pt idx="6">
                  <c:v>271.30769230769232</c:v>
                </c:pt>
                <c:pt idx="7">
                  <c:v>181</c:v>
                </c:pt>
                <c:pt idx="8">
                  <c:v>43.2</c:v>
                </c:pt>
                <c:pt idx="9">
                  <c:v>73.666666666666671</c:v>
                </c:pt>
                <c:pt idx="10">
                  <c:v>238.75</c:v>
                </c:pt>
                <c:pt idx="11">
                  <c:v>81.111111111111114</c:v>
                </c:pt>
                <c:pt idx="12">
                  <c:v>162.44444444444446</c:v>
                </c:pt>
                <c:pt idx="13">
                  <c:v>83.666666666666671</c:v>
                </c:pt>
                <c:pt idx="14">
                  <c:v>104</c:v>
                </c:pt>
                <c:pt idx="15">
                  <c:v>63.6</c:v>
                </c:pt>
              </c:numCache>
            </c:numRef>
          </c:val>
          <c:extLst>
            <c:ext xmlns:c16="http://schemas.microsoft.com/office/drawing/2014/chart" uri="{C3380CC4-5D6E-409C-BE32-E72D297353CC}">
              <c16:uniqueId val="{00000001-E71B-4387-A21B-3597F6039763}"/>
            </c:ext>
          </c:extLst>
        </c:ser>
        <c:dLbls>
          <c:showLegendKey val="0"/>
          <c:showVal val="0"/>
          <c:showCatName val="0"/>
          <c:showSerName val="0"/>
          <c:showPercent val="0"/>
          <c:showBubbleSize val="0"/>
        </c:dLbls>
        <c:gapWidth val="150"/>
        <c:axId val="208908127"/>
        <c:axId val="208913119"/>
      </c:barChart>
      <c:catAx>
        <c:axId val="208904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911455"/>
        <c:crosses val="autoZero"/>
        <c:auto val="1"/>
        <c:lblAlgn val="ctr"/>
        <c:lblOffset val="100"/>
        <c:noMultiLvlLbl val="0"/>
      </c:catAx>
      <c:valAx>
        <c:axId val="20891145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904383"/>
        <c:crosses val="autoZero"/>
        <c:crossBetween val="between"/>
      </c:valAx>
      <c:valAx>
        <c:axId val="208913119"/>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8908127"/>
        <c:crosses val="max"/>
        <c:crossBetween val="between"/>
      </c:valAx>
      <c:catAx>
        <c:axId val="208908127"/>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208913119"/>
        <c:crosses val="autoZero"/>
        <c:auto val="1"/>
        <c:lblAlgn val="ctr"/>
        <c:lblOffset val="100"/>
        <c:noMultiLvlLbl val="0"/>
      </c:catAx>
      <c:spPr>
        <a:noFill/>
        <a:ln>
          <a:noFill/>
        </a:ln>
        <a:effectLst/>
      </c:spPr>
    </c:plotArea>
    <c:legend>
      <c:legendPos val="t"/>
      <c:layout>
        <c:manualLayout>
          <c:xMode val="edge"/>
          <c:yMode val="edge"/>
          <c:x val="0.47141137711115566"/>
          <c:y val="2.6484814719915188E-4"/>
          <c:w val="0.52238102225781147"/>
          <c:h val="7.6910542432195972E-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65000"/>
        <a:lumOff val="35000"/>
      </a:schemeClr>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pivotSource>
    <c:name>[LinkedIn Jobs List.xlsx]Level!Jon level</c:name>
    <c:fmtId val="7"/>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dirty="0"/>
              <a:t>Comparison of</a:t>
            </a:r>
            <a:r>
              <a:rPr lang="en-US" b="1" baseline="0" dirty="0"/>
              <a:t>  Vacancies across Different Levels and Types of Job</a:t>
            </a:r>
            <a:endParaRPr lang="en-US" b="1" dirty="0"/>
          </a:p>
        </c:rich>
      </c:tx>
      <c:layout>
        <c:manualLayout>
          <c:xMode val="edge"/>
          <c:yMode val="edge"/>
          <c:x val="1.6094797480857505E-4"/>
          <c:y val="8.4045903622510798E-3"/>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4.7831765132186267E-2"/>
          <c:y val="0.20421169243964082"/>
          <c:w val="0.95216823486781377"/>
          <c:h val="0.63450620384506695"/>
        </c:manualLayout>
      </c:layout>
      <c:barChart>
        <c:barDir val="col"/>
        <c:grouping val="clustered"/>
        <c:varyColors val="0"/>
        <c:ser>
          <c:idx val="0"/>
          <c:order val="0"/>
          <c:tx>
            <c:strRef>
              <c:f>Level!$C$3</c:f>
              <c:strCache>
                <c:ptCount val="1"/>
                <c:pt idx="0">
                  <c:v>Total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Level!$A$4:$B$13</c:f>
              <c:multiLvlStrCache>
                <c:ptCount val="10"/>
                <c:lvl>
                  <c:pt idx="0">
                    <c:v>Mid-Senior</c:v>
                  </c:pt>
                  <c:pt idx="1">
                    <c:v>Associate</c:v>
                  </c:pt>
                  <c:pt idx="2">
                    <c:v>Entry</c:v>
                  </c:pt>
                  <c:pt idx="3">
                    <c:v>Executive</c:v>
                  </c:pt>
                  <c:pt idx="4">
                    <c:v>Mid-Senior</c:v>
                  </c:pt>
                  <c:pt idx="5">
                    <c:v>NA</c:v>
                  </c:pt>
                  <c:pt idx="6">
                    <c:v>Mid-Senior</c:v>
                  </c:pt>
                  <c:pt idx="7">
                    <c:v>Internship</c:v>
                  </c:pt>
                  <c:pt idx="8">
                    <c:v>NA</c:v>
                  </c:pt>
                  <c:pt idx="9">
                    <c:v>NA</c:v>
                  </c:pt>
                </c:lvl>
                <c:lvl>
                  <c:pt idx="0">
                    <c:v>Contract</c:v>
                  </c:pt>
                  <c:pt idx="1">
                    <c:v>Full-time</c:v>
                  </c:pt>
                  <c:pt idx="6">
                    <c:v>Internship</c:v>
                  </c:pt>
                  <c:pt idx="7">
                    <c:v>Part-time</c:v>
                  </c:pt>
                  <c:pt idx="9">
                    <c:v>Volunteer</c:v>
                  </c:pt>
                </c:lvl>
              </c:multiLvlStrCache>
            </c:multiLvlStrRef>
          </c:cat>
          <c:val>
            <c:numRef>
              <c:f>Level!$C$4:$C$13</c:f>
              <c:numCache>
                <c:formatCode>General</c:formatCode>
                <c:ptCount val="10"/>
                <c:pt idx="0">
                  <c:v>1</c:v>
                </c:pt>
                <c:pt idx="1">
                  <c:v>25</c:v>
                </c:pt>
                <c:pt idx="2">
                  <c:v>121</c:v>
                </c:pt>
                <c:pt idx="3">
                  <c:v>1</c:v>
                </c:pt>
                <c:pt idx="4">
                  <c:v>112</c:v>
                </c:pt>
                <c:pt idx="5">
                  <c:v>57</c:v>
                </c:pt>
                <c:pt idx="6">
                  <c:v>1</c:v>
                </c:pt>
                <c:pt idx="7">
                  <c:v>1</c:v>
                </c:pt>
                <c:pt idx="8">
                  <c:v>1</c:v>
                </c:pt>
                <c:pt idx="9">
                  <c:v>1</c:v>
                </c:pt>
              </c:numCache>
            </c:numRef>
          </c:val>
          <c:extLst>
            <c:ext xmlns:c16="http://schemas.microsoft.com/office/drawing/2014/chart" uri="{C3380CC4-5D6E-409C-BE32-E72D297353CC}">
              <c16:uniqueId val="{00000000-73B5-45B2-9BBB-69681163DEA3}"/>
            </c:ext>
          </c:extLst>
        </c:ser>
        <c:dLbls>
          <c:dLblPos val="outEnd"/>
          <c:showLegendKey val="0"/>
          <c:showVal val="1"/>
          <c:showCatName val="0"/>
          <c:showSerName val="0"/>
          <c:showPercent val="0"/>
          <c:showBubbleSize val="0"/>
        </c:dLbls>
        <c:gapWidth val="219"/>
        <c:overlap val="-27"/>
        <c:axId val="27279519"/>
        <c:axId val="27282431"/>
      </c:barChart>
      <c:catAx>
        <c:axId val="272795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282431"/>
        <c:crosses val="autoZero"/>
        <c:auto val="1"/>
        <c:lblAlgn val="ctr"/>
        <c:lblOffset val="100"/>
        <c:noMultiLvlLbl val="0"/>
      </c:catAx>
      <c:valAx>
        <c:axId val="27282431"/>
        <c:scaling>
          <c:orientation val="minMax"/>
          <c:max val="130"/>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279519"/>
        <c:crosses val="autoZero"/>
        <c:crossBetween val="between"/>
        <c:majorUnit val="20"/>
        <c:min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65000"/>
        <a:lumOff val="35000"/>
      </a:schemeClr>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[LinkedIn Jobs List.xlsx]Designations!Designation</c:name>
    <c:fmtId val="7"/>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Top 5 Designations for Data Analyst Jobs</a:t>
            </a:r>
          </a:p>
        </c:rich>
      </c:tx>
      <c:layout>
        <c:manualLayout>
          <c:xMode val="edge"/>
          <c:yMode val="edge"/>
          <c:x val="1.3440392749874021E-2"/>
          <c:y val="1.9534875135744308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c:spPr>
      </c:pivotFmt>
      <c:pivotFmt>
        <c:idx val="3"/>
        <c:spPr>
          <a:solidFill>
            <a:schemeClr val="accent1"/>
          </a:solidFill>
          <a:ln>
            <a:noFill/>
          </a:ln>
          <a:effectLst/>
        </c:spPr>
      </c:pivotFmt>
      <c:pivotFmt>
        <c:idx val="4"/>
        <c:spPr>
          <a:solidFill>
            <a:schemeClr val="accent1"/>
          </a:solidFill>
          <a:ln>
            <a:noFill/>
          </a:ln>
          <a:effectLst/>
        </c:spPr>
      </c:pivotFmt>
      <c:pivotFmt>
        <c:idx val="5"/>
        <c:spPr>
          <a:solidFill>
            <a:schemeClr val="accent1"/>
          </a:solidFill>
          <a:ln>
            <a:noFill/>
          </a:ln>
          <a:effectLst/>
        </c:spPr>
      </c:pivotFmt>
      <c:pivotFmt>
        <c:idx val="6"/>
        <c:spPr>
          <a:solidFill>
            <a:schemeClr val="accent1"/>
          </a:solidFill>
          <a:ln>
            <a:noFill/>
          </a:ln>
          <a:effectLst/>
        </c:spPr>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1"/>
          <c:showBubbleSize val="0"/>
          <c:extLst>
            <c:ext xmlns:c15="http://schemas.microsoft.com/office/drawing/2012/chart" uri="{CE6537A1-D6FC-4f65-9D91-7224C49458BB}"/>
          </c:extLst>
        </c:dLbl>
      </c:pivotFmt>
      <c:pivotFmt>
        <c:idx val="8"/>
        <c:spPr>
          <a:solidFill>
            <a:schemeClr val="accent1"/>
          </a:solidFill>
          <a:ln>
            <a:noFill/>
          </a:ln>
          <a:effectLst/>
        </c:spPr>
      </c:pivotFmt>
      <c:pivotFmt>
        <c:idx val="9"/>
        <c:spPr>
          <a:solidFill>
            <a:schemeClr val="accent1"/>
          </a:solidFill>
          <a:ln>
            <a:noFill/>
          </a:ln>
          <a:effectLst/>
        </c:spPr>
      </c:pivotFmt>
      <c:pivotFmt>
        <c:idx val="10"/>
        <c:spPr>
          <a:solidFill>
            <a:schemeClr val="accent1"/>
          </a:solidFill>
          <a:ln>
            <a:noFill/>
          </a:ln>
          <a:effectLst/>
        </c:spPr>
      </c:pivotFmt>
      <c:pivotFmt>
        <c:idx val="11"/>
        <c:spPr>
          <a:solidFill>
            <a:schemeClr val="accent1"/>
          </a:solidFill>
          <a:ln>
            <a:noFill/>
          </a:ln>
          <a:effectLst/>
        </c:spPr>
      </c:pivotFmt>
      <c:pivotFmt>
        <c:idx val="12"/>
        <c:spPr>
          <a:solidFill>
            <a:schemeClr val="accent1"/>
          </a:solidFill>
          <a:ln>
            <a:noFill/>
          </a:ln>
          <a:effectLst/>
        </c:spPr>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1"/>
          <c:showBubbleSize val="0"/>
          <c:extLst>
            <c:ext xmlns:c15="http://schemas.microsoft.com/office/drawing/2012/chart" uri="{CE6537A1-D6FC-4f65-9D91-7224C49458BB}"/>
          </c:extLst>
        </c:dLbl>
      </c:pivotFmt>
      <c:pivotFmt>
        <c:idx val="14"/>
        <c:spPr>
          <a:solidFill>
            <a:schemeClr val="accent1"/>
          </a:solidFill>
          <a:ln>
            <a:noFill/>
          </a:ln>
          <a:effectLst/>
        </c:spPr>
      </c:pivotFmt>
      <c:pivotFmt>
        <c:idx val="15"/>
        <c:spPr>
          <a:solidFill>
            <a:schemeClr val="accent1"/>
          </a:solidFill>
          <a:ln>
            <a:noFill/>
          </a:ln>
          <a:effectLst/>
        </c:spPr>
      </c:pivotFmt>
      <c:pivotFmt>
        <c:idx val="16"/>
        <c:spPr>
          <a:solidFill>
            <a:schemeClr val="accent1"/>
          </a:solidFill>
          <a:ln>
            <a:noFill/>
          </a:ln>
          <a:effectLst/>
        </c:spPr>
      </c:pivotFmt>
      <c:pivotFmt>
        <c:idx val="17"/>
        <c:spPr>
          <a:solidFill>
            <a:schemeClr val="accent1"/>
          </a:solidFill>
          <a:ln>
            <a:noFill/>
          </a:ln>
          <a:effectLst/>
        </c:spPr>
      </c:pivotFmt>
      <c:pivotFmt>
        <c:idx val="18"/>
        <c:spPr>
          <a:solidFill>
            <a:schemeClr val="accent1"/>
          </a:solidFill>
          <a:ln>
            <a:noFill/>
          </a:ln>
          <a:effectLst/>
        </c:spPr>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1"/>
          <c:showBubbleSize val="0"/>
          <c:extLst>
            <c:ext xmlns:c15="http://schemas.microsoft.com/office/drawing/2012/chart" uri="{CE6537A1-D6FC-4f65-9D91-7224C49458BB}"/>
          </c:extLst>
        </c:dLbl>
      </c:pivotFmt>
      <c:pivotFmt>
        <c:idx val="20"/>
        <c:spPr>
          <a:solidFill>
            <a:schemeClr val="accent1"/>
          </a:solidFill>
          <a:ln>
            <a:noFill/>
          </a:ln>
          <a:effectLst/>
        </c:spPr>
      </c:pivotFmt>
      <c:pivotFmt>
        <c:idx val="21"/>
        <c:spPr>
          <a:solidFill>
            <a:schemeClr val="accent1"/>
          </a:solidFill>
          <a:ln>
            <a:noFill/>
          </a:ln>
          <a:effectLst/>
        </c:spPr>
      </c:pivotFmt>
      <c:pivotFmt>
        <c:idx val="22"/>
        <c:spPr>
          <a:solidFill>
            <a:schemeClr val="accent1"/>
          </a:solidFill>
          <a:ln>
            <a:noFill/>
          </a:ln>
          <a:effectLst/>
        </c:spPr>
      </c:pivotFmt>
      <c:pivotFmt>
        <c:idx val="23"/>
        <c:spPr>
          <a:solidFill>
            <a:schemeClr val="accent1"/>
          </a:solidFill>
          <a:ln>
            <a:noFill/>
          </a:ln>
          <a:effectLst/>
        </c:spPr>
      </c:pivotFmt>
      <c:pivotFmt>
        <c:idx val="24"/>
        <c:spPr>
          <a:solidFill>
            <a:schemeClr val="accent1"/>
          </a:solidFill>
          <a:ln>
            <a:noFill/>
          </a:ln>
          <a:effectLst/>
        </c:spPr>
      </c:pivotFmt>
    </c:pivotFmts>
    <c:plotArea>
      <c:layout>
        <c:manualLayout>
          <c:layoutTarget val="inner"/>
          <c:xMode val="edge"/>
          <c:yMode val="edge"/>
          <c:x val="0.10018947846600147"/>
          <c:y val="0.23995171662103701"/>
          <c:w val="0.42514106283273295"/>
          <c:h val="0.70605176830595884"/>
        </c:manualLayout>
      </c:layout>
      <c:pieChart>
        <c:varyColors val="1"/>
        <c:ser>
          <c:idx val="0"/>
          <c:order val="0"/>
          <c:tx>
            <c:strRef>
              <c:f>Designations!$B$3</c:f>
              <c:strCache>
                <c:ptCount val="1"/>
                <c:pt idx="0">
                  <c:v>Total</c:v>
                </c:pt>
              </c:strCache>
            </c:strRef>
          </c:tx>
          <c:dPt>
            <c:idx val="0"/>
            <c:bubble3D val="0"/>
            <c:spPr>
              <a:solidFill>
                <a:schemeClr val="accent1"/>
              </a:solidFill>
              <a:ln>
                <a:noFill/>
              </a:ln>
              <a:effectLst/>
            </c:spPr>
            <c:extLst>
              <c:ext xmlns:c16="http://schemas.microsoft.com/office/drawing/2014/chart" uri="{C3380CC4-5D6E-409C-BE32-E72D297353CC}">
                <c16:uniqueId val="{00000001-48FB-4683-A4D3-21C3B70134E9}"/>
              </c:ext>
            </c:extLst>
          </c:dPt>
          <c:dPt>
            <c:idx val="1"/>
            <c:bubble3D val="0"/>
            <c:spPr>
              <a:solidFill>
                <a:schemeClr val="accent2"/>
              </a:solidFill>
              <a:ln>
                <a:noFill/>
              </a:ln>
              <a:effectLst/>
            </c:spPr>
            <c:extLst>
              <c:ext xmlns:c16="http://schemas.microsoft.com/office/drawing/2014/chart" uri="{C3380CC4-5D6E-409C-BE32-E72D297353CC}">
                <c16:uniqueId val="{00000003-48FB-4683-A4D3-21C3B70134E9}"/>
              </c:ext>
            </c:extLst>
          </c:dPt>
          <c:dPt>
            <c:idx val="2"/>
            <c:bubble3D val="0"/>
            <c:spPr>
              <a:solidFill>
                <a:schemeClr val="accent3"/>
              </a:solidFill>
              <a:ln>
                <a:noFill/>
              </a:ln>
              <a:effectLst/>
            </c:spPr>
            <c:extLst>
              <c:ext xmlns:c16="http://schemas.microsoft.com/office/drawing/2014/chart" uri="{C3380CC4-5D6E-409C-BE32-E72D297353CC}">
                <c16:uniqueId val="{00000005-48FB-4683-A4D3-21C3B70134E9}"/>
              </c:ext>
            </c:extLst>
          </c:dPt>
          <c:dPt>
            <c:idx val="3"/>
            <c:bubble3D val="0"/>
            <c:spPr>
              <a:solidFill>
                <a:schemeClr val="accent4"/>
              </a:solidFill>
              <a:ln>
                <a:noFill/>
              </a:ln>
              <a:effectLst/>
            </c:spPr>
            <c:extLst>
              <c:ext xmlns:c16="http://schemas.microsoft.com/office/drawing/2014/chart" uri="{C3380CC4-5D6E-409C-BE32-E72D297353CC}">
                <c16:uniqueId val="{00000007-48FB-4683-A4D3-21C3B70134E9}"/>
              </c:ext>
            </c:extLst>
          </c:dPt>
          <c:dPt>
            <c:idx val="4"/>
            <c:bubble3D val="0"/>
            <c:spPr>
              <a:solidFill>
                <a:schemeClr val="accent5"/>
              </a:solidFill>
              <a:ln>
                <a:noFill/>
              </a:ln>
              <a:effectLst/>
            </c:spPr>
            <c:extLst>
              <c:ext xmlns:c16="http://schemas.microsoft.com/office/drawing/2014/chart" uri="{C3380CC4-5D6E-409C-BE32-E72D297353CC}">
                <c16:uniqueId val="{00000009-48FB-4683-A4D3-21C3B70134E9}"/>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Designations!$A$4:$A$8</c:f>
              <c:strCache>
                <c:ptCount val="5"/>
                <c:pt idx="0">
                  <c:v>Data Analyst</c:v>
                </c:pt>
                <c:pt idx="1">
                  <c:v>Senior Data Analyst</c:v>
                </c:pt>
                <c:pt idx="2">
                  <c:v>French Data Analyst</c:v>
                </c:pt>
                <c:pt idx="3">
                  <c:v>Clinical Data Analyst</c:v>
                </c:pt>
                <c:pt idx="4">
                  <c:v>Associate Analyst, Data Processing</c:v>
                </c:pt>
              </c:strCache>
            </c:strRef>
          </c:cat>
          <c:val>
            <c:numRef>
              <c:f>Designations!$B$4:$B$8</c:f>
              <c:numCache>
                <c:formatCode>General</c:formatCode>
                <c:ptCount val="5"/>
                <c:pt idx="0">
                  <c:v>74</c:v>
                </c:pt>
                <c:pt idx="1">
                  <c:v>11</c:v>
                </c:pt>
                <c:pt idx="2">
                  <c:v>8</c:v>
                </c:pt>
                <c:pt idx="3">
                  <c:v>8</c:v>
                </c:pt>
                <c:pt idx="4">
                  <c:v>5</c:v>
                </c:pt>
              </c:numCache>
            </c:numRef>
          </c:val>
          <c:extLst>
            <c:ext xmlns:c16="http://schemas.microsoft.com/office/drawing/2014/chart" uri="{C3380CC4-5D6E-409C-BE32-E72D297353CC}">
              <c16:uniqueId val="{0000000A-48FB-4683-A4D3-21C3B70134E9}"/>
            </c:ext>
          </c:extLst>
        </c:ser>
        <c:dLbls>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62216419873123152"/>
          <c:y val="0.16498045436406703"/>
          <c:w val="0.37783580126876853"/>
          <c:h val="0.8266665740176392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65000"/>
        <a:lumOff val="35000"/>
      </a:schemeClr>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pivotSource>
    <c:name>[LinkedIn Jobs List.xlsx]Industry!Industry</c:name>
    <c:fmtId val="12"/>
  </c:pivotSource>
  <c:chart>
    <c:title>
      <c:tx>
        <c:rich>
          <a:bodyPr rot="0" spcFirstLastPara="1" vertOverflow="ellipsis" vert="horz" wrap="square" anchor="ctr" anchorCtr="1"/>
          <a:lstStyle/>
          <a:p>
            <a:pPr>
              <a:defRPr sz="12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200"/>
              <a:t>Job Positings across different Industries</a:t>
            </a:r>
          </a:p>
        </c:rich>
      </c:tx>
      <c:overlay val="0"/>
      <c:spPr>
        <a:noFill/>
        <a:ln>
          <a:noFill/>
        </a:ln>
        <a:effectLst/>
      </c:spPr>
      <c:txPr>
        <a:bodyPr rot="0" spcFirstLastPara="1" vertOverflow="ellipsis" vert="horz" wrap="square" anchor="ctr" anchorCtr="1"/>
        <a:lstStyle/>
        <a:p>
          <a:pPr>
            <a:defRPr sz="12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40837919621228197"/>
          <c:y val="8.7604797641285634E-2"/>
          <c:w val="0.53826383628082897"/>
          <c:h val="0.84502119021203292"/>
        </c:manualLayout>
      </c:layout>
      <c:barChart>
        <c:barDir val="bar"/>
        <c:grouping val="clustered"/>
        <c:varyColors val="0"/>
        <c:ser>
          <c:idx val="0"/>
          <c:order val="0"/>
          <c:tx>
            <c:strRef>
              <c:f>Industry!$B$3</c:f>
              <c:strCache>
                <c:ptCount val="1"/>
                <c:pt idx="0">
                  <c:v>Total</c:v>
                </c:pt>
              </c:strCache>
            </c:strRef>
          </c:tx>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c:spPr>
          <c:invertIfNegative val="0"/>
          <c:cat>
            <c:strRef>
              <c:f>Industry!$A$4:$A$20</c:f>
              <c:strCache>
                <c:ptCount val="17"/>
                <c:pt idx="0">
                  <c:v>Industrial Machinery Manufacturing  </c:v>
                </c:pt>
                <c:pt idx="1">
                  <c:v>Appliances, Electrical, and Electronics Manufacturing</c:v>
                </c:pt>
                <c:pt idx="2">
                  <c:v>Manufacturing    </c:v>
                </c:pt>
                <c:pt idx="3">
                  <c:v>Oil and Gas  </c:v>
                </c:pt>
                <c:pt idx="4">
                  <c:v>Retail    </c:v>
                </c:pt>
                <c:pt idx="5">
                  <c:v>Pharmaceutical Manufacturing   </c:v>
                </c:pt>
                <c:pt idx="6">
                  <c:v>Banking    </c:v>
                </c:pt>
                <c:pt idx="7">
                  <c:v>Motor Vehicle Manufacturing  </c:v>
                </c:pt>
                <c:pt idx="8">
                  <c:v>Staffing and Recruiting  </c:v>
                </c:pt>
                <c:pt idx="9">
                  <c:v>Biotechnology Research   </c:v>
                </c:pt>
                <c:pt idx="10">
                  <c:v>Business Consulting and Services </c:v>
                </c:pt>
                <c:pt idx="11">
                  <c:v>Software Development   </c:v>
                </c:pt>
                <c:pt idx="12">
                  <c:v>Hospitals and Health Care </c:v>
                </c:pt>
                <c:pt idx="13">
                  <c:v>Human Resources Services  </c:v>
                </c:pt>
                <c:pt idx="14">
                  <c:v>Technology, Information and Internet </c:v>
                </c:pt>
                <c:pt idx="15">
                  <c:v>Financial Services   </c:v>
                </c:pt>
                <c:pt idx="16">
                  <c:v>IT Services and IT Consulting</c:v>
                </c:pt>
              </c:strCache>
            </c:strRef>
          </c:cat>
          <c:val>
            <c:numRef>
              <c:f>Industry!$B$4:$B$20</c:f>
              <c:numCache>
                <c:formatCode>General</c:formatCode>
                <c:ptCount val="17"/>
                <c:pt idx="0">
                  <c:v>2</c:v>
                </c:pt>
                <c:pt idx="1">
                  <c:v>2</c:v>
                </c:pt>
                <c:pt idx="2">
                  <c:v>2</c:v>
                </c:pt>
                <c:pt idx="3">
                  <c:v>2</c:v>
                </c:pt>
                <c:pt idx="4">
                  <c:v>2</c:v>
                </c:pt>
                <c:pt idx="5">
                  <c:v>2</c:v>
                </c:pt>
                <c:pt idx="6">
                  <c:v>3</c:v>
                </c:pt>
                <c:pt idx="7">
                  <c:v>3</c:v>
                </c:pt>
                <c:pt idx="8">
                  <c:v>3</c:v>
                </c:pt>
                <c:pt idx="9">
                  <c:v>3</c:v>
                </c:pt>
                <c:pt idx="10">
                  <c:v>4</c:v>
                </c:pt>
                <c:pt idx="11">
                  <c:v>4</c:v>
                </c:pt>
                <c:pt idx="12">
                  <c:v>6</c:v>
                </c:pt>
                <c:pt idx="13">
                  <c:v>8</c:v>
                </c:pt>
                <c:pt idx="14">
                  <c:v>9</c:v>
                </c:pt>
                <c:pt idx="15">
                  <c:v>10</c:v>
                </c:pt>
                <c:pt idx="16">
                  <c:v>14</c:v>
                </c:pt>
              </c:numCache>
            </c:numRef>
          </c:val>
          <c:extLst>
            <c:ext xmlns:c16="http://schemas.microsoft.com/office/drawing/2014/chart" uri="{C3380CC4-5D6E-409C-BE32-E72D297353CC}">
              <c16:uniqueId val="{00000000-98E0-4698-8546-A2151AF2A619}"/>
            </c:ext>
          </c:extLst>
        </c:ser>
        <c:dLbls>
          <c:showLegendKey val="0"/>
          <c:showVal val="0"/>
          <c:showCatName val="0"/>
          <c:showSerName val="0"/>
          <c:showPercent val="0"/>
          <c:showBubbleSize val="0"/>
        </c:dLbls>
        <c:gapWidth val="115"/>
        <c:overlap val="-20"/>
        <c:axId val="1123615792"/>
        <c:axId val="1123617040"/>
      </c:barChart>
      <c:catAx>
        <c:axId val="1123615792"/>
        <c:scaling>
          <c:orientation val="minMax"/>
        </c:scaling>
        <c:delete val="0"/>
        <c:axPos val="r"/>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0" spcFirstLastPara="1" vertOverflow="ellipsis"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123617040"/>
        <c:crosses val="autoZero"/>
        <c:auto val="1"/>
        <c:lblAlgn val="ctr"/>
        <c:lblOffset val="100"/>
        <c:noMultiLvlLbl val="0"/>
      </c:catAx>
      <c:valAx>
        <c:axId val="1123617040"/>
        <c:scaling>
          <c:orientation val="maxMin"/>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123615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65000"/>
        <a:lumOff val="35000"/>
      </a:schemeClr>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pivotSource>
    <c:name>[LinkedIn Jobs List.xlsx]app vs job!app vs jobs</c:name>
    <c:fmtId val="10"/>
  </c:pivotSource>
  <c:chart>
    <c:title>
      <c:tx>
        <c:rich>
          <a:bodyPr rot="0" spcFirstLastPara="1" vertOverflow="ellipsis" vert="horz" wrap="square" anchor="ctr" anchorCtr="1"/>
          <a:lstStyle/>
          <a:p>
            <a:pPr>
              <a:defRPr sz="1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400" dirty="0"/>
              <a:t>Count of Applications vs Number of Job Postings</a:t>
            </a:r>
          </a:p>
        </c:rich>
      </c:tx>
      <c:layout>
        <c:manualLayout>
          <c:xMode val="edge"/>
          <c:yMode val="edge"/>
          <c:x val="4.9444444444444475E-3"/>
          <c:y val="9.2592592592592587E-3"/>
        </c:manualLayout>
      </c:layout>
      <c:overlay val="0"/>
      <c:spPr>
        <a:noFill/>
        <a:ln>
          <a:noFill/>
        </a:ln>
        <a:effectLst/>
      </c:spPr>
      <c:txPr>
        <a:bodyPr rot="0" spcFirstLastPara="1" vertOverflow="ellipsis" vert="horz" wrap="square" anchor="ctr" anchorCtr="1"/>
        <a:lstStyle/>
        <a:p>
          <a:pPr>
            <a:defRPr sz="14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scene3d>
            <a:camera prst="orthographicFront">
              <a:rot lat="0" lon="0" rev="0"/>
            </a:camera>
            <a:lightRig rig="balanced" dir="t"/>
          </a:scene3d>
          <a:sp3d prstMaterial="matte">
            <a:bevelT w="25400" h="25400" prst="relaxedInset"/>
          </a:sp3d>
        </c:spPr>
        <c:marker>
          <c:symbol val="circle"/>
          <c:size val="5"/>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w="9525">
              <a:solidFill>
                <a:schemeClr val="accent3"/>
              </a:solidFill>
              <a:round/>
            </a:ln>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scene3d>
            <a:camera prst="orthographicFront">
              <a:rot lat="0" lon="0" rev="0"/>
            </a:camera>
            <a:lightRig rig="balanced" dir="t"/>
          </a:scene3d>
          <a:sp3d prstMaterial="matte">
            <a:bevelT w="25400" h="25400" prst="relaxedInset"/>
          </a:sp3d>
        </c:spPr>
        <c:marker>
          <c:symbol val="circle"/>
          <c:size val="5"/>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w="9525">
              <a:solidFill>
                <a:schemeClr val="accent3"/>
              </a:solidFill>
              <a:round/>
            </a:ln>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scene3d>
            <a:camera prst="orthographicFront">
              <a:rot lat="0" lon="0" rev="0"/>
            </a:camera>
            <a:lightRig rig="balanced" dir="t"/>
          </a:scene3d>
          <a:sp3d prstMaterial="matte">
            <a:bevelT w="25400" h="25400" prst="relaxedInset"/>
          </a:sp3d>
        </c:spPr>
        <c:marker>
          <c:symbol val="circle"/>
          <c:size val="5"/>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w="9525">
              <a:solidFill>
                <a:schemeClr val="accent3"/>
              </a:solidFill>
              <a:round/>
            </a:ln>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scene3d>
            <a:camera prst="orthographicFront">
              <a:rot lat="0" lon="0" rev="0"/>
            </a:camera>
            <a:lightRig rig="balanced" dir="t"/>
          </a:scene3d>
          <a:sp3d prstMaterial="matte">
            <a:bevelT w="25400" h="25400" prst="relaxedInset"/>
          </a:sp3d>
        </c:spPr>
        <c:marker>
          <c:symbol val="circle"/>
          <c:size val="5"/>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w="9525">
              <a:solidFill>
                <a:schemeClr val="accent3"/>
              </a:solidFill>
              <a:round/>
            </a:ln>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scene3d>
            <a:camera prst="orthographicFront">
              <a:rot lat="0" lon="0" rev="0"/>
            </a:camera>
            <a:lightRig rig="balanced" dir="t"/>
          </a:scene3d>
          <a:sp3d prstMaterial="matte">
            <a:bevelT w="25400" h="25400" prst="relaxedInse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a:noFill/>
          </a:ln>
          <a:effectLst/>
          <a:scene3d>
            <a:camera prst="orthographicFront">
              <a:rot lat="0" lon="0" rev="0"/>
            </a:camera>
            <a:lightRig rig="balanced" dir="t"/>
          </a:scene3d>
          <a:sp3d prstMaterial="matte">
            <a:bevelT w="25400" h="25400" prst="relaxedInset"/>
          </a:sp3d>
        </c:spPr>
        <c:marker>
          <c:symbol val="circle"/>
          <c:size val="5"/>
          <c:spPr>
            <a:gradFill rotWithShape="1">
              <a:gsLst>
                <a:gs pos="0">
                  <a:schemeClr val="accent3">
                    <a:tint val="94000"/>
                    <a:satMod val="100000"/>
                    <a:lumMod val="104000"/>
                  </a:schemeClr>
                </a:gs>
                <a:gs pos="69000">
                  <a:schemeClr val="accent3">
                    <a:shade val="86000"/>
                    <a:satMod val="130000"/>
                    <a:lumMod val="102000"/>
                  </a:schemeClr>
                </a:gs>
                <a:gs pos="100000">
                  <a:schemeClr val="accent3">
                    <a:shade val="72000"/>
                    <a:satMod val="130000"/>
                    <a:lumMod val="100000"/>
                  </a:schemeClr>
                </a:gs>
              </a:gsLst>
              <a:lin ang="5400000" scaled="0"/>
            </a:gradFill>
            <a:ln w="9525">
              <a:solidFill>
                <a:schemeClr val="accent3"/>
              </a:solidFill>
              <a:round/>
            </a:ln>
            <a:effectLst/>
            <a:scene3d>
              <a:camera prst="orthographicFront">
                <a:rot lat="0" lon="0" rev="0"/>
              </a:camera>
              <a:lightRig rig="balanced" dir="t"/>
            </a:scene3d>
            <a:sp3d prstMaterial="matte">
              <a:bevelT w="25400" h="25400" prst="relaxedInset"/>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0524722826093028E-2"/>
          <c:y val="0.1584721092420589"/>
          <c:w val="0.88711539562918962"/>
          <c:h val="0.34762970609332333"/>
        </c:manualLayout>
      </c:layout>
      <c:barChart>
        <c:barDir val="col"/>
        <c:grouping val="clustered"/>
        <c:varyColors val="0"/>
        <c:ser>
          <c:idx val="0"/>
          <c:order val="0"/>
          <c:tx>
            <c:strRef>
              <c:f>'app vs job'!$B$3</c:f>
              <c:strCache>
                <c:ptCount val="1"/>
                <c:pt idx="0">
                  <c:v>Number of Job Posts</c:v>
                </c:pt>
              </c:strCache>
            </c:strRef>
          </c:tx>
          <c:spPr>
            <a:gradFill rotWithShape="1">
              <a:gsLst>
                <a:gs pos="0">
                  <a:schemeClr val="accent3">
                    <a:shade val="76000"/>
                    <a:tint val="94000"/>
                    <a:satMod val="100000"/>
                    <a:lumMod val="104000"/>
                  </a:schemeClr>
                </a:gs>
                <a:gs pos="69000">
                  <a:schemeClr val="accent3">
                    <a:shade val="76000"/>
                    <a:shade val="86000"/>
                    <a:satMod val="130000"/>
                    <a:lumMod val="102000"/>
                  </a:schemeClr>
                </a:gs>
                <a:gs pos="100000">
                  <a:schemeClr val="accent3">
                    <a:shade val="7600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c:spPr>
          <c:invertIfNegative val="0"/>
          <c:cat>
            <c:strRef>
              <c:f>'app vs job'!$A$4:$A$20</c:f>
              <c:strCache>
                <c:ptCount val="17"/>
                <c:pt idx="0">
                  <c:v>IT Services and IT Consulting</c:v>
                </c:pt>
                <c:pt idx="1">
                  <c:v>Financial Services   </c:v>
                </c:pt>
                <c:pt idx="2">
                  <c:v>Technology, Information and Internet </c:v>
                </c:pt>
                <c:pt idx="3">
                  <c:v>Human Resources Services  </c:v>
                </c:pt>
                <c:pt idx="4">
                  <c:v>Hospitals and Health Care </c:v>
                </c:pt>
                <c:pt idx="5">
                  <c:v>Software Development   </c:v>
                </c:pt>
                <c:pt idx="6">
                  <c:v>Business Consulting and Services </c:v>
                </c:pt>
                <c:pt idx="7">
                  <c:v>Motor Vehicle Manufacturing  </c:v>
                </c:pt>
                <c:pt idx="8">
                  <c:v>Staffing and Recruiting  </c:v>
                </c:pt>
                <c:pt idx="9">
                  <c:v>Biotechnology Research   </c:v>
                </c:pt>
                <c:pt idx="10">
                  <c:v>Banking    </c:v>
                </c:pt>
                <c:pt idx="11">
                  <c:v>Manufacturing    </c:v>
                </c:pt>
                <c:pt idx="12">
                  <c:v>Oil and Gas  </c:v>
                </c:pt>
                <c:pt idx="13">
                  <c:v>Industrial Machinery Manufacturing  </c:v>
                </c:pt>
                <c:pt idx="14">
                  <c:v>Pharmaceutical Manufacturing   </c:v>
                </c:pt>
                <c:pt idx="15">
                  <c:v>Retail    </c:v>
                </c:pt>
                <c:pt idx="16">
                  <c:v>Appliances, Electrical, and Electronics Manufacturing</c:v>
                </c:pt>
              </c:strCache>
            </c:strRef>
          </c:cat>
          <c:val>
            <c:numRef>
              <c:f>'app vs job'!$B$4:$B$20</c:f>
              <c:numCache>
                <c:formatCode>General</c:formatCode>
                <c:ptCount val="17"/>
                <c:pt idx="0">
                  <c:v>14</c:v>
                </c:pt>
                <c:pt idx="1">
                  <c:v>10</c:v>
                </c:pt>
                <c:pt idx="2">
                  <c:v>9</c:v>
                </c:pt>
                <c:pt idx="3">
                  <c:v>8</c:v>
                </c:pt>
                <c:pt idx="4">
                  <c:v>6</c:v>
                </c:pt>
                <c:pt idx="5">
                  <c:v>4</c:v>
                </c:pt>
                <c:pt idx="6">
                  <c:v>4</c:v>
                </c:pt>
                <c:pt idx="7">
                  <c:v>3</c:v>
                </c:pt>
                <c:pt idx="8">
                  <c:v>3</c:v>
                </c:pt>
                <c:pt idx="9">
                  <c:v>3</c:v>
                </c:pt>
                <c:pt idx="10">
                  <c:v>3</c:v>
                </c:pt>
                <c:pt idx="11">
                  <c:v>2</c:v>
                </c:pt>
                <c:pt idx="12">
                  <c:v>2</c:v>
                </c:pt>
                <c:pt idx="13">
                  <c:v>2</c:v>
                </c:pt>
                <c:pt idx="14">
                  <c:v>2</c:v>
                </c:pt>
                <c:pt idx="15">
                  <c:v>2</c:v>
                </c:pt>
                <c:pt idx="16">
                  <c:v>2</c:v>
                </c:pt>
              </c:numCache>
            </c:numRef>
          </c:val>
          <c:extLst>
            <c:ext xmlns:c16="http://schemas.microsoft.com/office/drawing/2014/chart" uri="{C3380CC4-5D6E-409C-BE32-E72D297353CC}">
              <c16:uniqueId val="{00000000-3FAC-42A7-8CDA-AD560C77A58D}"/>
            </c:ext>
          </c:extLst>
        </c:ser>
        <c:dLbls>
          <c:showLegendKey val="0"/>
          <c:showVal val="0"/>
          <c:showCatName val="0"/>
          <c:showSerName val="0"/>
          <c:showPercent val="0"/>
          <c:showBubbleSize val="0"/>
        </c:dLbls>
        <c:gapWidth val="219"/>
        <c:axId val="208904383"/>
        <c:axId val="208911455"/>
      </c:barChart>
      <c:barChart>
        <c:barDir val="col"/>
        <c:grouping val="stacked"/>
        <c:varyColors val="0"/>
        <c:ser>
          <c:idx val="1"/>
          <c:order val="1"/>
          <c:tx>
            <c:strRef>
              <c:f>'app vs job'!$C$3</c:f>
              <c:strCache>
                <c:ptCount val="1"/>
                <c:pt idx="0">
                  <c:v>Number of Applications per Job Post</c:v>
                </c:pt>
              </c:strCache>
            </c:strRef>
          </c:tx>
          <c:spPr>
            <a:solidFill>
              <a:schemeClr val="tx2">
                <a:lumMod val="25000"/>
                <a:alpha val="74902"/>
              </a:schemeClr>
            </a:soli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c:spPr>
          <c:invertIfNegative val="0"/>
          <c:cat>
            <c:strRef>
              <c:f>'app vs job'!$A$4:$A$20</c:f>
              <c:strCache>
                <c:ptCount val="17"/>
                <c:pt idx="0">
                  <c:v>IT Services and IT Consulting</c:v>
                </c:pt>
                <c:pt idx="1">
                  <c:v>Financial Services   </c:v>
                </c:pt>
                <c:pt idx="2">
                  <c:v>Technology, Information and Internet </c:v>
                </c:pt>
                <c:pt idx="3">
                  <c:v>Human Resources Services  </c:v>
                </c:pt>
                <c:pt idx="4">
                  <c:v>Hospitals and Health Care </c:v>
                </c:pt>
                <c:pt idx="5">
                  <c:v>Software Development   </c:v>
                </c:pt>
                <c:pt idx="6">
                  <c:v>Business Consulting and Services </c:v>
                </c:pt>
                <c:pt idx="7">
                  <c:v>Motor Vehicle Manufacturing  </c:v>
                </c:pt>
                <c:pt idx="8">
                  <c:v>Staffing and Recruiting  </c:v>
                </c:pt>
                <c:pt idx="9">
                  <c:v>Biotechnology Research   </c:v>
                </c:pt>
                <c:pt idx="10">
                  <c:v>Banking    </c:v>
                </c:pt>
                <c:pt idx="11">
                  <c:v>Manufacturing    </c:v>
                </c:pt>
                <c:pt idx="12">
                  <c:v>Oil and Gas  </c:v>
                </c:pt>
                <c:pt idx="13">
                  <c:v>Industrial Machinery Manufacturing  </c:v>
                </c:pt>
                <c:pt idx="14">
                  <c:v>Pharmaceutical Manufacturing   </c:v>
                </c:pt>
                <c:pt idx="15">
                  <c:v>Retail    </c:v>
                </c:pt>
                <c:pt idx="16">
                  <c:v>Appliances, Electrical, and Electronics Manufacturing</c:v>
                </c:pt>
              </c:strCache>
            </c:strRef>
          </c:cat>
          <c:val>
            <c:numRef>
              <c:f>'app vs job'!$C$4:$C$20</c:f>
              <c:numCache>
                <c:formatCode>0</c:formatCode>
                <c:ptCount val="17"/>
                <c:pt idx="0">
                  <c:v>138.42857142857142</c:v>
                </c:pt>
                <c:pt idx="1">
                  <c:v>209.3</c:v>
                </c:pt>
                <c:pt idx="2">
                  <c:v>243.11111111111111</c:v>
                </c:pt>
                <c:pt idx="3">
                  <c:v>212</c:v>
                </c:pt>
                <c:pt idx="4">
                  <c:v>418</c:v>
                </c:pt>
                <c:pt idx="5">
                  <c:v>229.5</c:v>
                </c:pt>
                <c:pt idx="6">
                  <c:v>106.25</c:v>
                </c:pt>
                <c:pt idx="7">
                  <c:v>241</c:v>
                </c:pt>
                <c:pt idx="8">
                  <c:v>470</c:v>
                </c:pt>
                <c:pt idx="9">
                  <c:v>93.666666666666671</c:v>
                </c:pt>
                <c:pt idx="10">
                  <c:v>42.666666666666664</c:v>
                </c:pt>
                <c:pt idx="11">
                  <c:v>371.5</c:v>
                </c:pt>
                <c:pt idx="12">
                  <c:v>182</c:v>
                </c:pt>
                <c:pt idx="13">
                  <c:v>333.5</c:v>
                </c:pt>
                <c:pt idx="14">
                  <c:v>179.5</c:v>
                </c:pt>
                <c:pt idx="15">
                  <c:v>356.5</c:v>
                </c:pt>
                <c:pt idx="16">
                  <c:v>77.5</c:v>
                </c:pt>
              </c:numCache>
            </c:numRef>
          </c:val>
          <c:extLst>
            <c:ext xmlns:c16="http://schemas.microsoft.com/office/drawing/2014/chart" uri="{C3380CC4-5D6E-409C-BE32-E72D297353CC}">
              <c16:uniqueId val="{00000001-3FAC-42A7-8CDA-AD560C77A58D}"/>
            </c:ext>
          </c:extLst>
        </c:ser>
        <c:dLbls>
          <c:showLegendKey val="0"/>
          <c:showVal val="0"/>
          <c:showCatName val="0"/>
          <c:showSerName val="0"/>
          <c:showPercent val="0"/>
          <c:showBubbleSize val="0"/>
        </c:dLbls>
        <c:gapWidth val="150"/>
        <c:overlap val="100"/>
        <c:axId val="208908127"/>
        <c:axId val="208913119"/>
      </c:barChart>
      <c:catAx>
        <c:axId val="20890438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5400000" spcFirstLastPara="1" vertOverflow="ellipsis"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8911455"/>
        <c:crosses val="autoZero"/>
        <c:auto val="1"/>
        <c:lblAlgn val="ctr"/>
        <c:lblOffset val="100"/>
        <c:noMultiLvlLbl val="0"/>
      </c:catAx>
      <c:valAx>
        <c:axId val="20891145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8904383"/>
        <c:crosses val="autoZero"/>
        <c:crossBetween val="between"/>
      </c:valAx>
      <c:valAx>
        <c:axId val="208913119"/>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8908127"/>
        <c:crosses val="max"/>
        <c:crossBetween val="between"/>
      </c:valAx>
      <c:catAx>
        <c:axId val="208908127"/>
        <c:scaling>
          <c:orientation val="minMax"/>
        </c:scaling>
        <c:delete val="1"/>
        <c:axPos val="b"/>
        <c:numFmt formatCode="General" sourceLinked="1"/>
        <c:majorTickMark val="none"/>
        <c:minorTickMark val="none"/>
        <c:tickLblPos val="nextTo"/>
        <c:crossAx val="208913119"/>
        <c:crosses val="autoZero"/>
        <c:auto val="1"/>
        <c:lblAlgn val="ctr"/>
        <c:lblOffset val="100"/>
        <c:noMultiLvlLbl val="0"/>
      </c:catAx>
      <c:spPr>
        <a:noFill/>
        <a:ln>
          <a:noFill/>
        </a:ln>
        <a:effectLst/>
      </c:spPr>
    </c:plotArea>
    <c:legend>
      <c:legendPos val="t"/>
      <c:layout>
        <c:manualLayout>
          <c:xMode val="edge"/>
          <c:yMode val="edge"/>
          <c:x val="3.5572798422297894E-2"/>
          <c:y val="8.9827318589171479E-2"/>
          <c:w val="0.89297244094488193"/>
          <c:h val="7.691054243219597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65000"/>
        <a:lumOff val="35000"/>
      </a:schemeClr>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Map!$E$4:$F$17</cx:f>
        <cx:nf>Map!$E$3:$F$3</cx:nf>
        <cx:lvl ptCount="14" name="State">
          <cx:pt idx="0">Andhra Pradesh</cx:pt>
          <cx:pt idx="1">Delhi</cx:pt>
          <cx:pt idx="2">Karnataka</cx:pt>
          <cx:pt idx="3">Kerala</cx:pt>
          <cx:pt idx="4">Maharashtra</cx:pt>
          <cx:pt idx="5">Punjab</cx:pt>
          <cx:pt idx="6">Telangana</cx:pt>
          <cx:pt idx="7">Tamil Nadu</cx:pt>
          <cx:pt idx="8">Chandigarh</cx:pt>
          <cx:pt idx="9">Gujarat</cx:pt>
          <cx:pt idx="10">Haryana</cx:pt>
          <cx:pt idx="11">Rajasthan</cx:pt>
          <cx:pt idx="12">Uttar Pradesh</cx:pt>
          <cx:pt idx="13">West Bengal</cx:pt>
        </cx:lvl>
        <cx:lvl ptCount="14" name="Country">
          <cx:pt idx="0"> India</cx:pt>
          <cx:pt idx="1"> India</cx:pt>
          <cx:pt idx="2"> India</cx:pt>
          <cx:pt idx="3"> India</cx:pt>
          <cx:pt idx="4"> India</cx:pt>
          <cx:pt idx="5"> India</cx:pt>
          <cx:pt idx="6"> India</cx:pt>
          <cx:pt idx="7"> India</cx:pt>
          <cx:pt idx="8"> India</cx:pt>
          <cx:pt idx="9"> India</cx:pt>
          <cx:pt idx="10"> India</cx:pt>
          <cx:pt idx="11"> India</cx:pt>
          <cx:pt idx="12"> India</cx:pt>
          <cx:pt idx="13"> India</cx:pt>
        </cx:lvl>
      </cx:strDim>
      <cx:numDim type="colorVal">
        <cx:f>Map!$G$4:$G$17</cx:f>
        <cx:nf>Map!$G$3</cx:nf>
        <cx:lvl ptCount="14" formatCode="General" name="No of Job Postings">
          <cx:pt idx="0">4</cx:pt>
          <cx:pt idx="1">16</cx:pt>
          <cx:pt idx="2">88</cx:pt>
          <cx:pt idx="3">7</cx:pt>
          <cx:pt idx="4">69</cx:pt>
          <cx:pt idx="5">2</cx:pt>
          <cx:pt idx="6">39</cx:pt>
          <cx:pt idx="7">24</cx:pt>
          <cx:pt idx="8">1</cx:pt>
          <cx:pt idx="9">7</cx:pt>
          <cx:pt idx="10">39</cx:pt>
          <cx:pt idx="11">1</cx:pt>
          <cx:pt idx="12">12</cx:pt>
          <cx:pt idx="13">2</cx:pt>
        </cx:lvl>
      </cx:numDim>
    </cx:data>
  </cx:chartData>
  <cx:chart>
    <cx:title pos="t" align="ctr" overlay="0">
      <cx:tx>
        <cx:txData>
          <cx:v>Vacancies across India</cx:v>
        </cx:txData>
      </cx:tx>
      <cx:txPr>
        <a:bodyPr spcFirstLastPara="1" vertOverflow="ellipsis" horzOverflow="overflow" wrap="square" lIns="0" tIns="0" rIns="0" bIns="0" anchor="ctr" anchorCtr="1"/>
        <a:lstStyle/>
        <a:p>
          <a:pPr algn="ctr" rtl="0">
            <a:defRPr/>
          </a:pPr>
          <a:r>
            <a:rPr lang="en-US" sz="1862" b="0" i="0" u="none" strike="noStrike" baseline="0" dirty="0">
              <a:solidFill>
                <a:prstClr val="white">
                  <a:lumMod val="95000"/>
                </a:prstClr>
              </a:solidFill>
              <a:latin typeface="Rockwell" panose="02060603020205020403"/>
            </a:rPr>
            <a:t>Vacancies across India</a:t>
          </a:r>
        </a:p>
      </cx:txPr>
    </cx:title>
    <cx:plotArea>
      <cx:plotAreaRegion>
        <cx:series layoutId="regionMap" uniqueId="{86CA6A05-A13B-4FEB-BF00-4AEFD8A89A1B}">
          <cx:tx>
            <cx:txData>
              <cx:f>Map!$G$3</cx:f>
              <cx:v>No of Job Postings</cx:v>
            </cx:txData>
          </cx:tx>
          <cx:dataLabels>
            <cx:visibility seriesName="0" categoryName="0" value="1"/>
          </cx:dataLabels>
          <cx:dataId val="0"/>
          <cx:layoutPr>
            <cx:geography cultureLanguage="en-US" cultureRegion="IN" attribution="Powered by Bing">
              <cx:geoCache provider="{E9337A44-BEBE-4D9F-B70C-5C5E7DAFC167}">
                <cx:binary>3H1Zk9w4ru5fcfj5qpq7qInpE3GUi2rfbLfdflFU22XtEkWJ2n79RdrtjixOKuWbx/fhuF5mOsvJ
BR8+AARA1r8/Df/6lD8/6VdDkZfNvz4Nv7+O21b967ffmk/xc/HUnBXJJ1011Zf27FNV/FZ9+ZJ8
ev7ts37qkzL6jSDMfvsUP+n2eXj9X/+G0aLn6rr69NQmVflgnvX4+NyYvG2O/O7gr159qkzZ7r4e
wUi/v351UX5Onl6/evpcJOU6aVqdfGrx76//u/wc66dX9/rp83MTv371XLZJO74d1fPvr1/829ev
frMn+o9Fvcph3a35DN/F/MzlXLicktev8qqM/v7c9c48wZlHCPO+/rjf57x9KuB7P76er6t5+vxZ
PzcNbOvr//7n91/sAX59/9qWzN+CSZpq9U1kq2q3gYvbrzv+7SUk//Vv6wOQgfXJHmq2wJZ+ZS9t
DrS3T0WSv7p9+my+C+8nAIbPEBYYYUm/AeO9xE2eMeQigrgF2I+t5TBY+9+1gHoL4rdU+H8hUOvn
PE5+HkZEnglGqYeEQF9/8EuM3DOMOXMlx98gFN+n/satxdUcRunvr1kAra9/BYCunnT51D5lYBl/
muVjZy5GjDBGDoIkzrBwPcwBx68/9PvU30D6oRUdBmrvqxZYV//9K4B18wSO8qmJW/0z4fLOGCdI
gk/6BpflrwAuJD2GMHz+TUW+4fSDizmM1IsvW1jdnP8KWF0966f8Z8KEzhhEDBh+DronAe5JEsHw
35bRQmt5OYeB+v49C6OrX8L4vX3On8roqfyZMLlnEiHhCspfuibvDCFPEEm/kQxZVu+HlnIYor2v
Wii9DX4FJt2bMn3667vx+Z8HehSdSUYw455l6fgZsEcSRtk3jADBfYO3vI7D+Hz/ngXOvf8rgLOK
n+BcFT3pn3h0AoBc4lHO5OEoT5y5EnHscvebJWQvcfqxJR3Gav+7Fl6rX8ItBSaFEKL9LrH/OZsI
ORMecbHk6KBfwmfccxFFwkLpBxZyGKJ/vmjhE1z+Cnw6f9LjT3VIxDvDnsQes/yROAMzRxhi4K52
P9ZR6QfWcRief75owXP++CvA8/iUPjUt2LyfSCBxxiWjhMq/zZmVd6BnQC1MJHa/AWV5pR9a0WGo
9r5qgfX4S3DpXdtCXvKnZ/aIOPMI5QLjb4Ag/CLSk+iMCwj/INT7ZhCtSO+HV3UYNOvrFnDvfon0
3vvnpn3lP0Nonv9Enu2IxDBHLiTw9hKy0j3zXCI89j3tZxHsBxdzGK0XX7awev+/KgD8O/m4nyR6
kZ78f0yPQ9gAFOEYiHQwbPDOqKBCAssOWr3F1RyG4++vvVg4ZLq/VQb+/yTA55Pj/1QP1pCA23wt
O+zlx4//9uv2oFJiffVFDu/FLr/z6OIzlCYwmKR/ihm7IV6cc17I9p9//wx+7/fXngtpBkhBAJFc
iByYAGfVA1t/fy3kGUGUeVIyRCn8X7CKZaXb+PfX1D1DrsSQl5USsuvcg1CwqczuVxDKCwTMky5x
4fDlwZHs+9buq3yMqvIfOfz9369KU9xXSdk2v7+GcdS3f7VbpgNnOpe5LtuNrz49PUJ9Cf4R/j8e
STrR5IO7aXmcx/40jeP7mIjhW4XjW4HjwPBgJw4OD9LbHz51nWzsh9Ld6KbMo8smTzn2XaSbj52e
Bs8vcR/qVYtbN17tCf7AjGB6Ds4IB9X9Gb1iyqTJQrEpdIfTO5KjelzFdDcvzbmrL45PMyc3gGx/
mkYgkfZRKTbxqDrmq2SSxo8nUn08Pv6c4NDL8V2vRir1RrExWLEb4TmufGydEo/Xo2zLIXDcSWi/
GGsFweM/CntAbjMbkqCd+xtSEqnO3U3Y5Z47XFaxCc2KNSZONscngOj4EDBSvpxAJlOPWkP5RuZj
lb4Lk5i2nY+8LORrTWs5Cp81PB/eHJ8O7yR1QLPlTrJ7mq3cosl4M/KNiaKuXkkiA1oMetWNXu78
aYwY0vXI+oH4ZnSda5IhSfOVE0lSQAbvmEjndrz7fG8FeTQWXc57vukl4Suqqy9xN17UqMvX/RDd
HJ9kDrcdD/YmqYCsvRxbvhnHxv0Qae1uRopyOJGfsgXLPOQyTURDNd9kNEmeEdSqr5uGuT6CIK/y
WVuO2+MTzcJlWYrK6bmqY843ThTGfjiIPwhv3VUkvGI1eUT5JjLROhem80nRv8vabn185jkBWgZD
532qFKn5pq2cadporNNorbhHoxMnsEwFGSIsxzwVG4GifPCzLCui1cCLJFyYYMZWCItZhdf1PDWR
G7QMF2bNI9GrB91oJ7ui9eShy9aJPfcBXAYVp5k/aZknko5OWTXKCcpqdMV9W8nJeeM6DEULZnxm
T65ljhqJDOoHDpx1Qxb0SdzmvtPF2egXaa1XTj/E53E60YXpZpTAtUToVRnLDRnDoHLkVGx7jVW3
GZKi6oLjWjbjlnaB9D5NKatC2SsHMGoNac9LUZVoM5U4HzYqafthga9z01gmp666OqRDIQNFsult
psf4rlatvm/SKr47bSeWwemzQeIecS8gzpBsGK7j7MrrJfinjMtsOBGQHVB7Zi2Wkcqkq2SgczZe
OMWE7rwI6xwOBsfs2hzetrUJkxGBhERg3JoMPkoH9qeYKrU5PvwcDJZNMZ1bQR5WiKDLAYYh65sN
OPMy9xNs1IkSssyKSWg55mMqA9Z0WbLJRzk4foPGZFqQ0dwmLI5nnsNrb9hBUGvqbevYpGiTSGXa
y8zJy/o0We3C4n2kXTLSBjuDCMKxmG6IN9W3zejRm7Hj+UIUOoO2sMjnjrB+BN0pQadBZkHMR9yu
yyF36ALtZjy9sGg3JGMtWqLdADsRdf2KGMHXyjNh5TcF6aSfGqaThclmTKPY4bVHjTFKI1T0ADwv
OuVukTFOf50T0nXrKnITfJvxzkXXErd4+PO4Pu+wOBBL7RLS+1PmQxS61dSHAZxCYnxbRWxqPjVk
itXGmXQlHrKU5BEYnTxur1FKFPkwMihTPByffg4/i61jKCD8zZwwKFzHrGOWk1UvXLU+Pvpc6CEs
tvKuHZKa1F5AEWxmM+GwazcySvMxiJrRRO+Vw/rinE2y5LcDnODKGwIHtvSDzAjnC2yb26NFZ1mm
XFV9wgLlhg1dicl7VsPQ1wvWYk5DLTLnmgo8DqkbMJr0QTT26UbLvHx0ZDUFQxGahXPLzDa4xWaD
tZBpGrEgQlP6MZW1cx92ebRgK+ZGt9x0TaMydRzXC3jeo3RlsCwm3yR6bE7j1q5hbV/Rm6QeORm0
DNqxD8kFc1tC/qgVZeN5mRhV+GQSKvqkiqkhC8jMmFlu2Q7alznokRaBkGFh/An6f5Q/ZVH93I0Q
yC2o19wsltGY2JTVRsDhII7ybCPaIl6XKiLrGKsTYyi+A23PLonQQ2VaD1PQmKgNSCK6da64uz3O
0jnoLRsAya7YGSCcDVKSFCvS4nQdjhU5UbEsEwCnqEriBKhAmrr0UYzflxHTCwjPLd2iNhaqZEMe
TUHiOtND35WErrvIYUux8tz4Frfj1LSK6nEKnLDwLhxE6y0E5+w00TCL0VR1XLUZjN6GhK1YAd5s
RFm4oJdzxpdZlJYlmWTnAq44a9a0N+fUGW6KIvrAvOzNIJ3AycTWVcOKFO7FcVWacaDMInmKHI36
sAGwVfonchLHj8ww+jlTtR9OUb3y2nxhqhnaMYvcZcjjacJOH/QOf4bjbdZtWZupMmh7VyyIcAb+
XbVyn3e0c7syzcI+oEDwR6+t0g1mVbYQ7u9wOOD62W7WPVa3JRi/fhJ9gFldb4CAH50su+4VS33K
wg9NlRvfC9MFZZuDxmI5bos8lFNqgoZzx6805etoIueZMsU6rDTx1ZAvbGxObBblweOHWYZpG9RV
GuKV5qRZufGQxevjWjYHvcV6HkZN5kyQf5KQvbhshWB+V1T5lVdm5YK3mtuCRXxI3DodNmm71Sbq
mzchjrLoWpkyfz5pC9SifoaTro46MmyGyEyrfJzeuq7y/Dx0o9N0l1rs56mTMSnDblPnMSRoG0P8
2vPMwugzQQ+1iE5VykiYym6jSufPaChjv2u8O9Wkl63i6WnWnVoUz9SkHacRf2+BkZr4vBNLW5iB
eNcat08/ymVoZIy7jdd7yCe70ZvTBbSbdY/cGepUmDcwej01kc/VeB8pcWtkZnwhSLoAw9weLFLH
jMsKbgdAQoWR54qWchMyZzpR/BaNM7hbI5MIBpeNLDYTi8dN1IsYqvTH8gQz9mhXmdkX0NBC+ikf
M1g60efM02+GlhV+w6Ztp9j7xkXZgozmJrKoXMSKlBVFZgOViqBv0G2a1fd8SP+KKT0XSbGQLZ5z
t8SidDPpVlVxbzZRgrc0HK5l5p07eb0SmXMeabSJO/ZQJHxdh+y0rRGL4yjkmo6x024GM0L8kAYy
ZaHfDMkTy/Ab1xtOixCJxfa68YYUgnSzSYUX+yJNct9o4i7sYsacE4vmLk2dKHG8dlMxR2wjR7R+
OTXuHdjCfEHZZnhCLK4PhpGSuZ4JJgy3wnxnKrJ8NQ2x665P0mZi0Z3Ug1cYFXUBz0b16GkutqqQ
gAWbsI+0x2+KURbB8cnmdmOxHich0dVQmCAKm/zSSxu8brJ03BwffQ4Oi/ZGh4pGIzdB69GPjTNc
DU2R+KV0FkQ1N75N/GZMi3F02iCJnVuwun/SMHrIVPFwfPkznolYdPeSpHBx6bYBlD4LP+4j5HdV
/NjJ6NLLUnqazmKL7GXWONqTxgQ64Te1RpUPyai7Vgzvj+9iRkjYYjZUsnvVQIy+ITrZlE34Jhnx
e8KLq+PDzxkrbDFaJn3kQIgwBiycUEAHKBVnYdb6E67yTVSlSeCGmq6YbqubIZmiNTO6WJDdDELY
4nsXcRNnMHKQQ3h4O455uS56j5w7o3S3SuZm4YQwN89Otnsu2NQ5QXlYmYAl6V1WZJ0Pd4MCqojw
Re19OS7JuUks4ocyqd0u0SboO6V8rKe7olCJ7xJ1D5fQTvPEu06J/Z14pWCJcoo2kDh9FoYnl2Bw
3PvjO5hTNYvvpCWthnupYE26/hY30R2duitlhsfThrfoPrHKS8M4MwHSqvJJVW3CvvqY1/LE5Vt8
Zz0b+oTC+NLp77My3PZpdYkJW/AcM/gii+hVH4ZRS6MWXJ/z0KF68I0c4KRZJVARoOUCJXa0O3AU
RBbdMVbKnRziQLTYXbUF86Ouehe6eB3V9a0h9UKMMgM1sljvxHDk0BXIKjMQ0IXThtBmGxbx5jjU
M35p1727r6ZM9SMdoOKwqabuXPfkivEFFOYWvvt8j8pq5K2oFBxeKW4vVFOdFxAuTMwsmMO5hVsk
TvJ2iI2BhZPqDVJQQvaeT5OIRdzcS7WaMsAVV/KJhPVt5rnnpw1t0dbUXTaMvWiDsUnx22lsSZAa
2qyPjz6nkBZroe+XpSj32gCHd1nMgqrNryRRAbQDP5CGnKj2Fncj0kaOYsjZgD1+mDBeOUg81c1U
+hGqfeXkJykmtFS+VB/Q+rrOEcQEfOrVCkpv9Yp1br9gnb86zf9kL/SNvRxeNp3bMt45m2Erg+Ei
/sCYDyfi6KNu/fGu25SbylnnD/pdWK2XMm2HGUE9i8pxFNesjsc2iOvopkXJRx41uV854V/HFWBu
fIvLPXQ9jGMZNhscq/MEahzr0Ekfk1iOC9jPTbD7fI/S2hgEtU6YQOb8XqryL2jbuJHCO8kt0P/o
vmN8RLX0mo0u6P1Asr9ykt80Ll8Y/rDFoJ5FbNwnLqUDbgOvp+xWVLw5r9kgFth32OnQ3ZWwfdnE
DetyiMCdDZ1M6xfG/OVO1cornXc4oc2JAFgUHzzD+swDA+IS1CcrlEGv05pLPeVrVVfNUrQ3h7PF
cdUXLITqWBtETD05ffe+59UHFOYL4f7M8HZzXUcp0oKCqEqWQFVk55KdHMJxaqZ2AY25KSx667hz
Ifs/wImCxNd6cj+mSX8TlvLdcabNqJLdTZcWLmJuTJtgrOmNTp1kkzCZBMcHn1u7RWMTaehvNR0c
tvi4ZkhfSCE3eT8t9OHNrX037T6JuVOOES2agBBOVkTTj96A69MUVO4m3Rt8jHEKiae2CdjYXcU5
vaz66q7uigUKz5BMWhQmUOaEjmFHB1kfPsZSXOYpelvB8ld1WE+b4/Kfm8RicsX70usYTFJ7CV2F
njqXMvpTVMVnp8y2x+f4egw44H+kxWSjSJPFuNeBwFVQNND8Cy3uo88K/pn2+LruQm9dRvEFFGey
VR/Hap0g9YY5bR0UIVo6pMypmkX03qFgcZkBuGJy17T80WHu28ajfxzf5czwdtta29MmVqJqgtCh
QUT4zaDUBSqW0neHAx5qt6l1ocxEmjMd9G2ycclAV13YPERUG5/I5KbhesGazFDGbldLJhY2esia
wIvVKmPjbSFPi5Kpu1PCPcL0jiY59K3oIC46bnztivSmFmrw+5RAgvA0HCzK86wcyqziIKixvXfA
yOYxe++o7O3x4efEs/t8bw8DNMLmAnIPYFG65rwYUbuCPlW6Pj76nBJZnI9IzCGWITrIGX7fp+kj
dO9vmKMWdHRu8Rbb46FWmUZxE3CSsH5DssprVxGUkLOF9e+QPMB012I6i6NIGpnrYBqch6Qgb/Na
3Q9lFQyl2ZwmIovGecJryAjAFE3Y3dQyuqnMcN4mS4W1GQTsnrRcjmFRd6MONHU/oU5CzC9J+4Cj
PlnwSXMzWO6auB3iXQIKavqx8escX0W1yn3o+V84ec1NYIXexRA67dDEsAUWaZ8KchfG6C7W3ueT
ELBb3lrNjGEeIAAG9aobyVUWl4EMyWk6ZDe5eX2Um7SOdFBmyR/Qbf5Ya/VGdNGdqpfqEjNqaje1
QZFfI4i5dYCgFsizHI7t9fUgi+tey9PUVFhMhrRrG4reqYNGyPciEtcjlP7zrP5wGgYWk8OBFVmk
UnCpICvfq6Pej7iMVoY1p9lRYVG5pWntpJVXB5k3vBuG6UGT7ME43rvjG5gxRcKiMUJwOCw5qgMp
c5H4cVoD04aqeHN8+N17O4cskd2NlqZeOnXpCMuv1bvJLe61rG8Sp/mL1k6/QZV4l7jErMqacj/N
XONDxgb7eZ2etj9usbxLuQgLSetg8jRZ4Ybddn201J87Izy7V804paz4UNVBxKe4jX2X1pV6ll6X
LeSz5iawPDUbK+RB1bwORtW0KsC4rhs/DFm9VMSZm2Bnu/bc6JgZI3URqoDzCEXrbHCV8Y3n9to/
rgAzFLdb0nBBEOs9RwVp2H+GzOX1INpmVeP0Fmmktscn2a32gLvjFslddxgk6pAKaKbf8WTkPhKN
XlE41y9sY24Gi+dtDr2bDS0hsTVN5XM3DeMlnkj2lI1DudSJMTeHxfQh0UL3A4iqitPKb4Veq4w8
Djk+qd2GcovqOan6wnGNCnQp1fnYoGbb51W84O1mNMluUutoR0eV9zug+fQeVWF0Dncq1VJ1fm54
i8cUrCwnI0DslWHdbF0jKfN5WImlU+SMototaVAdzapSdSqQbpkGDaQ0tZbvqrJ84hE7Ma60m9Hc
rCDQpq5BjVj7Jomah7id3nuyWTjFzwnJYnMUjj3N86gO3NL7WFY99mPGlkqZc4PvPt8zFXUxutIx
hYI7To7+6AhMLkxWdCeqj0Vh1bZx6lJeBSHiK8joorXOhdgctw9zS7fYq0cHei5yGFxWbetHJb/I
ysUmtl1y+IDxYRZt62SA9kxJqiBNx8R5F7kTrgs/rXRIHwUyVF85cSjQyoSuHO8bN3TVRe0RoVaY
GS4vTE0ynK2YF/ZjAJduaL/u+zHVT4MURbouId8NjjJry/Si6MNIX0YDXJALnCmN+T1tMqi8epSI
7iNqsyx544UVb88Fb1y5TmqBxm0/eDjZCE6b8s/BZSy8b5lw0r9QJDLzOS/dGDJ5WVsXtwJSBNjX
SeqOVy1ty37TKz2Ma6Wxxx+9oSAjtPyGtd7iko7mHNKwU3Tee11RwsUAJdBFX4apd1G51AsfzTDE
+ArVIQohyWCoLBfgnDGUuzdqX2himbRwF8IDicNlVZ9n9R+6rLE/hubxuL7MTWBBihINd8ilqgLd
1jxaeyOvLgj0RP4Jx8LsRHNPLXOMywRPDk1VIKKCD5vYSdSzMvHw2XVgS+vjO5nRfLvZqC3qPnTi
FjSf5V+gZfSSO81pFxqo3VWkTK+7enQrOCBU4m2pCvMhm5zqc8HG/s+xotWXk/bALEEVAzOgqLQK
HGh18Ku+hOzzWJ0WXtsNltBAO8JpIFdBLtKP3VDeeTi6DN3kw/G1z2mS5bY6qBgOOYG1cxOCU8kv
3coLJuktwDs3vHXE5B30deECdIh43uCHjpf5w5B+hgcLFmKGuQl23nLP6GsUUZFB2RkyaWnqV+Cx
aO98FKl+e5p8dvPujZ/ChfeudBFQGR4ghEZzJ9/CVczkvKJtcZpnoTtq7E0RiwSZkogmcKGqdzHB
Ww9w2NdswVTM5AOp5bd0EXVdpzog2KDTFfRpp1dwwpk29aDJxUiT+tpgtFCWn5nLbq/reD3RzkB1
Na+9Sfo0SlyoHjqCXNfZRGu/Sxw++gMI8Ok4OnPWw0K/V2WO0RBBuCKrj6YyfZAkyYke3+61U24f
plMETpmOrV55Bgvw+z06LRSyG+16BJfxeQIZr7LK88tYltlVmzXoj9MEY6HepGWUhVUFtC6NexmX
FH2EQ+64gPOc2C3/5g5FPRUNhKJZmOcXppQp1NPbpRbEHXgH4hViOTdCc+MlO4snC3nJcnULQdxH
mox/mLZYKubN7cAy2VjjwQxwOA6csaTPMVwoeJ4KU7QLRntmeLurjhNapnGawalVuJ1zkXklXqGw
7/lCn8dM2xu12+rgZnIYilyWAXRstdl9Uo6jXIVuSdS6byrnbdQUt450O7IVLRiYSylGPV7GDufV
gg7MoIQtlArHQVEP74wEUw/tiXA/PShj8iDi6MaJyLuTtPjr7vcsYxvnOsJwGSrwuKRwj7zr4YkH
XZ4IkuWbtEsh+k0hLu7HOpYrp0ghC1rEpcq3py1/J7q95QtEJzhOQfwRUp0W19nQSEjzDHW7VNCd
UzPLOU3IaLjZTcqAUpyAZ+3TnkGSinWef3wHM94V7ybe30EzFbokMEETJR+aNjuPJ/MerpR8Oj78
3PotK5W3xdh6ZioDpctmNUT0y9TypbXPDW4ZqaiecNNkbhF0iG1zkl0S0pwWdNi9dL0LfxOjBMkE
yVhN1xHCw3pqvfQtkzFZ0J0ZyduNdE3KyoqVuAjAgd+63XQVChLEZqm2MCMcu4EuGqDCKXQFzEod
dk7DODnPlToxi2D3z/WZSGSX0SJgVZMEI5v02ypl3XnsmvK0R5wosnSfeQM8VVKiAqKmMoVWKHke
YvKmHqd3J+kmslRfqzKKQi8BCbG4v5ath9bgh8j98dHn4LU03+uzsesxeP+UxnCJ2OOMTxdxm7Jx
3edO5X45Ps0czBYH4MGkUAoagYkTjqP8ofRkv8oc5FXr4xPM7eM/vEDS1J2XFAHJzWNe4bVp0WOE
w83x4b96kwOxALL8NLxV0kqkYQM8b9bS8c5x2d3XrNiguFrV1bCtOLsZafgFVbUP94kX5j28LTib
vLR7ZSqlk0Ev5aaZKD6nWRttu9FRb8qYlycRnNi9dnlSYoNIkweJCdUWN0keqILyoE24PAkcYrfW
qckpUFiUedBN+aeqzq+IA92+YzgtJP/npGT5NzPC205mhIVD0C/jFdxEVx8Tl+u7Kfeq7iQXRLzd
5HsuCJ5GCkN4niYPJu3+xfPsoorjNyodFyKpwwwhdnsd6xCU0uFKKVyMrsLU1zWN37qmXepkOHwi
gme3X64+IU1ZxuEOApqGcPdA1Zdj3H5Ie1pt8swRflgWbEGjdmL/T64Qu9muIqkZJg1bgej2Jk1Q
4ptCw5U9DC9jwas7S1mVOYlZlPfE5I68gZAf9y0e14mB3ldfClI3F8dJP6dWFudl14cKwmfYRyzG
Nc4ou2sU0asJHiI4DXW72W4UCVQa+tpZRzgaqssUYXRLiOJLNza+Xv47gIX9kh38mR0yCGFAreCW
QwH3SWvE4VUSePsRLqpg3m3jQVXNGurvKAtSHUq4V5XKuHqPOdx+U3mkVoXLnEc3GiSUukboDGw3
buw5+QdVEdxve9XH9crwdPhEC8auOpW2l2MSd3Bjz/S+N3lxEvuoSNj0NsZwVelBh/E03sUIGmJv
UxU705oWTtzc0Ipqb0VJWHULYd0MgHYjIJ9ETXbX2jdRCGW0zsu8616kxXnPUPr+JB2RlumJnZR2
U9dlQZvyP5oQrUH/HjJnPE0FpWV04DA7Fo7os4BOjfJzwi7qqf3g1UuHpxmzYHcEwnM8RTQ1Qwbp
ijIncH9o1O3GG6EXYz0VtTNdunBnW140npOe1i0Bzye/tES49rhgHc8gSemIDcv6fBvVxVYIKKq3
cEVqwSfMGCFpRRwx5Lgx1TQLahUl8FaoAwaIjJeqLLeib5aKtnMaZtkgjKLEZNpkgchN8gZ61tmd
jKPhaUixs5CVm5vCskIo9NyIqDrbNAPNxHrMh1Z+aZia2vOkh4uLC5ZoRl52NyD0SkSmE/D6DfyF
uyzbGj5g6HKDCwNJMUmykt1iAWsmZwDPD73UgCiGvE2o8yxAxZdQfoA26U070S8qpetBq4sMyw30
AN22eimBdrjwROwOQWdQGFISZRZMpXMe43gNb/H4qEWrqW79ARcbktfbQZ6oFHbXoEvDTE65663h
YRy3vfDyhm8r6UErgoi6HC0o+IxeuJZp4DC2SOCVlvVQGXU9VAlb1aYq73OIsBfithkP6+4+3wt5
4GmzOklGKKG5Lm+3IsHRKnHQ0sFpbnTLEHQJJEypwXEgRiq3OhmTVZpHX47b5bnBLfojoXCeu3m4
xl1yiULqs0osCH5uaIvzuxdLG7i9E66nicGVKYjIcR0cX/UcphbXR3jWL2ngldl1lpArHbfnXn2v
09O8od0oCH2U8Ga6gJc8VdrXl3A/Md0OifMY5en2pNXbb3uG3IU3Y6njrQcDjw3LUjU+dRDf5E78
fHyGOdNhv44HL/DqkMMzOEFZ6meS1B/gfuItPKnwoAe6DR1xN3Rx58MtnudCLenpjGW0uwcj4UZO
R0wS5CPJt10VDpe4BuvY0AivoCIpFwz9jJWy2widcYBaaqETeHaTXmnKbsIuvO5pv4E/sQe3xdU1
6N3kl+a0Zyv/L2df1hwnrG77i6hCSEyvQOPutt127MRO8kLFGZBAEpOEBL/+Lp/7so/PdlyVt5Qr
btyAvnEN8BT736fbd+FkFzrkFSaZgav1K3MFwo/ZXv39Yb1zTt4CCjmgupNkOsciPLlp17je4unb
v330m9O9ce9b1aKwk8aCSW81QrmMH/7+4e89hzfnewVDYh/aoanUmD41Li2D9Wu2fFeYVVAdPayb
LYX6CEzz3k16c+J3qFUtqxkFZr9tWBm+2T/NrPOPcHfvBJS3oMIccG+W9nFeZWzYo8IQPtXBQP7Y
tdmD4u/3652v8BY4aBPd6HSiOTjne+H7T2T4aPH/DiYyegsbZMlOINTW8iuyBXS9Vn2n6I808QCJ
AD8xn/kWA9UbQMocuru7D/NPzszDdEhBzDU/+O5mdmVQoM8f7Bre+6qvIeI/EqIPJgJ1GPPars2m
PfWrVqLuUjkG5b/dyzdJXQthkozwtLL5HsTnrNebr6GiDpb63y/wTsH/FmU4m97uazPagx0giNk3
671o1KVv5t9x6Go7fUThfCdovgUaomSM6UgVrjN2HDVWeNt3rS4WGxwVSz8Apr93kTdhYExXtjQG
F1mt64tAkUu0i9O2k+ecLB9kzfeu8SYaMG6hzmJBBuiivdZ6v1/a9WuaxL8xTHn5+zN57616EwOG
PoN5E23MYY24KrIggKKNZ2H9T5/+Fm7YZlsfsoBCDAYE3WLo5/YiU2qe/v7p7wSYt5J4DKM2SpLJ
HEy46EIkDTBpJiclz9hHNKh3bs9bvKGYHRmwmzaHBqoHX0YxQ9ErCff0g5rrtev4LxOSt0jDPeZu
MnaF6vGMF9QuUKcP49tIZEc9sqNus2eefkQefO+rvDneoH/TnWbxchA5UXUcal1ivvuRPuE7Z/ut
/B11Ed1lb5bDNLSHmMQXRgG1zpfpjyXgq3Xbr78/8/eu86Zwt26CYFy6LYeGyAeRtPcq5ddynO7Y
sj2+EoI+SCzvXefN8Y57mwR0wpNxhNzNWCFjDfUgXdAXqW6qTXyEFnnvqbw54sE+qqmRFDpT4DJV
Ofh8JYL8R5pr752QN6d7B/WkEeu8HNIxehGSfYLUxZ9hbD+oGt/549/CsrjiahhGZg9xztMiiBiw
+3szHP7+qN+Jfm817yTpgbkc0J4NjbX8sM12gw6rVULVWxLJuWbzGH2kO//O834rgdestGGkw1eB
YcNPSOnfYl74dY3iFtOH7DT6j5gO732p15//RxYfeZMak+A6gcJQbYrdxY/elj3PjhmwVf92594c
9b5DYMn2aD5ko58L061IUPO0FpmJ7hfV/NMCOHoL2cqh9WBUHM+HtbdrrXgWFSJI5U27Efdvp/At
bmtTNEn22c0HgllAAYLCz511N6rldy5ZX8g0fKSO997jf3Pcd67YPmDSdchzORV9MJ5VH3ZgCbV3
qZF/9LR+0MC/9/zfnHedbqlJs2Y8iH7lxcjituj2URdzss7F7MMPzs57J/PNwW8YkzPpElzGTLyU
bU+wB+nsB5Xi/0Af/kveegtYtWTbGzu3mJwAU5z22HZutO7bwZUQCL5xDqzxPvDPMfMn0JkvuWBT
DQHUuSBTXJvYh//2frwFtzYUl7JAjR/4ZP4kNBOQsxsf24ncjpAITKZ/Y/VHbzF9WFlgMbDlec2C
uMjX4Ocg9ee/n9V3SoC3enk9iUjT0ymtp8Sqkk1OF7mLm2OzKHu97q19AmI8uupVw+u/X/Gdd+Mt
pI9IgH53qNjVe+NlXC6EmOE6IVJnHwSG9y7w+vP/jHFLZtGrjHmd8ewwLFMhw38sKKM36R9SdpPZ
Inz0GkVXuzBVni7Vv92WNyEATi2i4emE2/Iq+ZW1oCapyaYfvKnvZOK3eD7I74BEsg2s8mALxLq/
0fN4D5PvD07ke7f8zXkPY8CsqFKsgj5H7ePojmnx6e/35X/gdP/lsP8fHB9Us/hMNYMQevY7ki7+
Be16e7ZNkz8My/qVuu6bHedLMu/bleerPU7a9A89xJIOVvGw8NswFETatZSUfaKwMC+6vP9IP/Gd
iPoWBahHMnXSDilWK7r7KieJveBOdkD1yXRmEBR5/Pt9eO86r6njP95qEfQjy1yT1GoMliNovZv+
HVkwd46t2h2/Nah8Pho+RP9/Yf3f7vrrn/Efl0u3qNFrN8kDX7zTviRSyGg8DDGIVUsxy5jgLeUT
qHslnwF7YAXt9w1dRDiyJgKSz0xw1RjkmHBVj6TteuixTs1CjosUyfSdUgdoJpr8zvTFNrduduCU
CEqucw6/qsu6NI4kJw/dhwmoutiN8gsDuWj4PBA9+2KNYGUEvaIQuqS0U+E0lisxkx/rbR9J2lbb
tDpY1rF8QKPRiCEofJp1Z9pTUwIPMH6J4bRXSLnP3+ZhZ39gVwCGd7pPQXoNhW7VFB1a3b3ItSfD
GXJk/Dy6JLzddG5ARd2ER9OnchUsVzpumPjuMjIGZ6071toiHWZxBgQruXKaySsb8vkuWjZsE3sB
Esqe8R6mFYpCsXZIN1VjumvbsvOureNgZ4Vg4iR5vn/lQIY/azKXmW9rmejTkM3x6xHLaSmF875q
GqrKpAuzIrNhKRN2oFEuThC+Wq8yvUQ1YKlVP8a/xnm74WAIlST1t9RNdTwAg96s7mpb5dUU5VMV
rjMpRZaWS9hhJbnJB55E5Tz9ipbrbnBTMfilZBBPhgfcNZRh4YpQ5xO/WiZ59tsDlG1KTTrQC67V
gIwLRWreF8JC0NINyFwW0t39d7bLqz4Kl9IutliWlxY5R834rcncLb1/8cHPhXS/YOfwQoMXkL5u
9ym6+Gwsxl6XmwtrI3GvIBxmgUkav6/rL3SUiX9w0eO8zWfoKRXzLE4iwh0b5yLZviz5WPF9ucnW
J9fyC+75LVgEp9irlzBfY0QHj9d4E0Us9nvQGabiFTZfGgA2vBzEA3C+UPhqkuHocxCRfbAuF2IM
KzPaDBcetc0VANhUFkkv5xMbY7pVeDfBYW47VKUYQs5my3Hjl7Ha9im/4NaGhUPWw3fAenYY2E+6
RadF+8eus0kxu/isZnnTbKxMO3pZuazDLbuNmvXbvLZfOr7+pkksIZk9VmAM9uDjOpByA/4cbe1n
a5b7eMcrN020yLAkO2jJX4Y9/kF08Ax7yZdlz29lKsphc9c29BUPoi+OJtB+VlsZhjw8pBP/mkEw
B5Toqo/MRYoe74VafwauWwo4rx2YmKrGPqqsRf1YtyN0n9YY3PaNHkOxPPU5eaSCVmyc02Ibxge6
Q8g297dx9EyStIaXw8F38Y2OUiySWP5ldfI2D+VDC0uSrfM3Ms0O8bjCZWOqAtVj4XCiSV4HhFwk
VyMUtpfLAvkhvsxVy8PTEHZHCFochM2OjvgrqJVct1wXU0eup9bcgTnSVoMYDpa3JxgplqIX33Dc
il02d227PTfhUsFHr9zJt35P71Pw4oIkLYCnKzfke4RBDsibxr+7PL8ISMuF2VoQfceG4Wh22CT2
4wE4znu7BLVNxkuLV0qM+gDTn4ODUQVZ8q6arbxrxXy08nea/Ixo/wTezJUWGVhqqBr7+Bw1S5nM
7DkSHB0tL6g6jbl4jLLoFI5wu2nRVsEU4Spic1eBqXgT0bDu4SdUTALPNJudvFlczAsbZS8b6eps
He6pBeNwXOkLpLIxZMteonG87K9eGn49t0TfbLmoZxgUFCrU7jVifIYr1r12+7FtokflkUr5BhIi
uKko56O8PbAwvUc2giaMi2kx0HisExs2x5TDSTRPwNUYFwUzArnjpbDVit658skqitZAX84GjH3b
+0Y/wr8tHwtt/N4crI30Z9th31QASpPemyhjj533eVakTttHTcRWTXzA4+9nWRoBkvjW/Iq3eS41
5EaSEv/XDo+r2oJ7Rix0k8UEt9WrLiA41ypcwI7nWZ9eCUb5M1OwEymjOB9gWsBlOhVJjJvzlDt4
nRYgJUBHXHQsVWDUj40pMmrsZ7au+knlLTRuCUNIrXbIqQ3Fykd1SJZQyBJ26N5cO7Ft9w2kcelh
a4AnOsdDIn9kWIp/zVJM2YZ5phfGTHAb+YGVjZMoodbJt7pevJ2DgyI5ypl4J/2VCmLzgwbAUqcb
E98g4xu1JaD+w9dBc/vK+mclX3d90ziRlZtS+sQjfGIVeRnqE5WTjSvVQOH0lHTbmt+MqiH97ySI
F/tAOsUefZsDhxLJQNLCjMH4Y/Hc/2iaSD9lvQkRJkZ28tib3kLQb/OHEVn/9ybHlVTTMua3IDl9
7VUeXJsUjnwHs0wxjtga5LaSSwb+KLBY9MzIENeNsXquO2lyxHIbPYko677tDR9wbCQS5qNZluFk
UiIe5z0Of7YtBCjg+MQ9vVlVPv1p1ULDAyyh7DdQIv1vobq5alzbV7vU9DQHCbv0wke/aLSyEc+R
DseWhNtF4Cl+7wFbgmycmS8rfER/NqEz7H7XMr9akJjuFUumB2h26MdNTdOR2XzGGWRJpkszJJjx
NX4Oj83gs9POW1KsTGXPAh+FU5rOqBvYsn9ZgLvozlmUpKepm0QFX5zvM2GLPvSeiuRhyGfx7dUQ
MipCzEV/miCy9WLzJTqZBX4OdxZKw76SKxLxtLEB54vlGolpY/Iu8cNyCOBi9om72H1VGfFf2BKm
nwdD1BkbgLgWWrur0XBRQ4E7OuZxul0QMNcfyRrMC6woXFf1xmRH1uJv2jbg114Nkcs8z4JP8QZK
xpZ0APSmuIuIH0GwlUhz65fZE91VQ7fFK1ZBaU5vdr6quBRmkH/8Pqn7uFs2aKOv/Fo7l35NaavK
gHNSAmZJSxcTjatMyGDoAHkGt9CeQi3rd8Kxm0G8yzScca7cNM3zRWSM+HLXM0Lv5iUdH6AS4oMS
NNLpxfo1C2mB2jH7Ouc5e5aiCfntBLPiFvRieLu9aOhSiwqOhCQts7Al66n3IooPXqPAaQq/w1jk
6MHM3g47WFpBsa9+vI+B/10K4lO/bGUSQymshkw6tq28D9u2SEfumj8SL6oLilDucmqhO5na1R42
NWIkeZLMGTsfxghqLEo6gLByjgBxLyA5pso+6ZHE8kyVWuhFzSWM7oJlLacx4LZgLI4iFLyaPoiu
i75L2j7GUAkqTTsFDRrOqXmEr9W6FjFtEsQ+l6rP3ketRgGYte10ahsgdPeExyhgmkCQQxpvJihD
lNjymmo6j5VFFHzQc9uIG9f1cZn73c+12vy4lbAYDoMfKHjsdhuqNo+u8ixOo64EQ0ezmyx1uf1t
LSwMH10fgIDhyGLys44cmRmgRZBQ3ss1Urm4FtL26aeBwbR3KMbB2OXGrdF2ixiTbXUkOiIPTqgg
P0/WxUEFq0caPriJOyiZ4WZ/GzFKzFAjRmsIqzVDv8A4oFvLtqcO032puh+tf23lXBpl+RVTkx4K
Ac2svQh1pJ/DHqVF5XkDb2kl/R5XC0PBqEIU8oBnapFfcmjWbZVuxni/7Wb4bd2vHfP2wDaYYh8y
mAV63HPf+kOvsi2tuKNzf9QNNH6rbdDiN2gotjuOinTTM57NBu0YmDvakgoe2rLBgV/LcHIQUmvD
BQUWAUISOFq4QPbYca5JU4P/mS4luKwDvWaRyeRRg3hiK9iz7ewCo8X0RS4awWfcOj4c9JgEqlhH
kOhr59Y1PgeLw+grDgfDKqhXZt1xmQc7VfHEfVKIiOAeRozv3wMooMmi8ztvDvEemT+toySHs06c
yJ/7wMUzDlY8VBOUte+yhXY7xs9u0SUkZVRUrKBQ6ZM1Ng3LzOVyLOHxl/Ia5N9huwUjZ8lK/GrA
fpqe6bEEaQOd98jm9QtMKRG6G8gUvewj839MRvfnWRBpSpt3EOLDg8n0ESZPW1qmWxdAgaGP9gso
H21twB1fqnHN0qzu+Ch5tb/KGxR4N4i9ytvAJtWg+ia8piDLxwX4Xvg/LUwlxCmA+tJ88Pm4TZX1
GUxm8ImurynsSACFXHDwyLmd5o7+imODxibGavV7o4RDV9DT4FeXTHS7GhO1Bkcm4NZ4hF2C/9SI
pB8rKSPRv0rqR2GRqgjhrU26RlVRIiZ2R1zfXMiwBmdgvfafuSSQfHDQClgh/JCXgBmivoMgfubO
beZYVE+GNHEBHVX6FfGiVXUTJRL6xTJbL8Nk0h8byiJdcDxMXnnSsN869XK/tGKc7DFlSfR5hlFE
dhCEwabLeWnWC1LQ3hQ6HxJfbcQOSRmgzGiOfFEtQG3EplG5tWv6ss99FoO6zacUTOt86YsMTzE6
chqg0GqhEbDedFGXkuuV9nhjvWT9WO8zweHE/pDlF2qacKj12k6+apsgGg6EAqZZB+MWZmiI8Nno
IAZAp7sdIR1aas0Eaea1j5oCK5B8u3AfzksJqiHbD9uSmB3ZVMnlAarv6172e7i2gGaGkappSxtS
pQB0pUUaBPuz6Je8qZBLDRD9LCNPr2/lPYhJ0FrvAjWSM+ZpyY/XUjMqUJAzUywibOwRIQ7gZc7z
bizzrB8B6WYRiQowj5K+2JuYNFf9No/pVbrkQAk4hxtXxN1mXxapFlMZB+nPyiwauhgLVYDiJxJF
17nv+BJWDOnHVmnCZ3ODo0vNubWg8AEQGcIcL0ZW+ppmnuuSoaFE5xrlzf1geMjP+lVstUgbICfL
RbPlzz7bJsEcIx1vs7khqD79gldWJtxDpDbFwqoMU7ZB8b3V+YulZtMFQw+nTn3T6vSw47zLknUi
vYcrqHna/Cs5PJBWP7tgjD/1G3BQPAg6U0zExSnGJ22I2Q+E0pOTFqiS0PrCqwmxJiPtZ0z8pADQ
rd8BPaBtsovbNNDBUmwwpJ8bjIdM6nVB9vE1DrikEXtfdI18jdLOrjR+gnXmjDEKPMP7/qEL7ULg
5jy+5k4bTCa0dYxnY36EgYk6XxjHpv7a+aXlsvAwg86PUA3BcNdDnqG9xEjM8iFvrUtuHerv5dMi
ETxPq9ldfmUV9KyryUXNdkPhtn0PKdt2+TyMY4NNy4bNPYWsDKq8n1wwlVzv65CFF8yd5qbWLIim
89RaJjP06tK4rnCeZuznIloh7wiFYsbJA5U63w4uMQI0exirol3Kt2Jyc05OhOaLuYuXKdA/IuEz
eZNIumC0pbmS/Nfo5nm4sYCNSNADtnZ/agLSmU+yVzG/gPnZ0RPUhxJ5a+cIrteH3oYyAZkloM3v
HUZBHk3tvNqXFXbcAjVoRlh35p3ZxuMI5FDUFmAsrOFhGaEUU6x4M6JHjSLkTCNFpxO25Gt0G44C
ZtrlTIIeJR74Eq6aVAolNFisuN+YSyikXTiRmrFQIMpTJG8RyZ99pAb3iY0ZrF/bTEjyGGM/E/4J
QYCITnHAMAQwM47jS5sB0t0VaT/04mUFTj1ABUWn3rtymVI2n0iwhvsLxK+5OTUjN9Gd3t1CruBq
7O/TwejTgjXLeoMeIeHf6TokzXM4x9Q8h34DhBvxN7C46Y62OwZq4z5Cr7bgCdnnsJi0DtRdlprd
/wpggUkByiEarNGqybWIZZm61ibXotHR9tLP6dieDc3AUMGE1+m8aPGs+lpL0Wa/Y2Mb8hktdOPr
FbX2eh+SIAs+h0uUNedJyW6+zUXc71W68lB/khBjQBMJTCPMY4olAecku+12pFJXQBdW7tXgwt3H
ZbbkSHYI7kF4Ms0SKontbJglQ5GhjFsxToGLIJoOirkoO7axS/TRA2HNqoTzoK90mI3Ni0xGh0EH
9aGaLiOfeJQX8BLxI9CiiUFYA6xqJNcxEWy9IzqEuPw+8iz/7McIimsZ6bn5HNAhw2uXhgEAmSLh
HdSNY7pjaorwv1+PchgCj9FePEvsEtu+w3+I2TLfGjHjb3lFwPbt7QRL5/EzKtOoHQvWIYaeIbbX
GUA09GskaGcMQ5MSbpsJPcxhE40lDE9s/9z1AIioG22becsxacGL9zTioNGnuZs3ioleiOxNy1TS
IXyGjNgmadWaNEZITJNVgoIThiOmmsE6q/Wq9zgN3+Jwdmsdpb0kJUq5xZ+DoTUdyqHW3uSol50p
KNFqPWfSZWIoVaKwVHaA4pmKZoTYY7Bse3yN/XMafwlpPtqwsLIh6wO0kTujSrdAr+SGBdOr+SLW
7Mn23DuU2q5UjeywpqYbbOyvUB4yQFMMtmB3U5Q09JbTNnf3JOq2DmileOESaB8KvbelWPXYt3WO
6ie9AsmsNShR5GK6OlZadBq5ighMOrJB6XjAVLuf3c06+rwtUFJTcQg7MoX4YsbkB9DdLN7E1yEG
bBGSZTzEPjfjUTIZYL5KJ9OiSBoh5sFf56Lrgv6uiNpBRJ+E28flejVJyM4Qn7A7BgV6QhWh+1xV
pokFPQOQSOcDxgrzr2ZXNDujRFXhBeZPi6n7ffAd8jg0i8/NuPOpaiNgGh/JErX0ZVNxkJUow4Lo
OIpRsJsxED6Au8gWbSfwEnsMSQTp8ruJWopRmwlsfKCUthWZCD1C1cz09Y5jAIF77LaxelZk5MdW
xOtUxlHIE1Dxll7cDmFsngC4QF/ZdJh4VIovU1Jv2Fc3B9W6AaddWfSVgFwxVwRdovZPDezByQFu
3hlWFphgTAe7NTT/DGqqlad0D7n4ZXaGeUPPwMktGhxR8y0EtSSqhy5uzEOfogn4khKS7I+c7DGp
2xWN8wlWaIBjgI4xwu9EM6pQ2TMDmH3oEwxToWMRIMvPeVjSZd3ME4ZOu72A10ZJxXUomjphcr1R
mffLiUIKaTkKcCnVHQZd890gtrY/SB+TvF5aaL/VSHDBUrEVSi0wJt+zsFwWlMK8cIPMXZXOWbj+
0nZM+gM2wq+wFOxRDFq4LJ7/YBDVdzWKGOMLEN2ovm4Mgt+R69SR26ELsvDJD0GePvVxn5/YYDEn
xVCtPaRpCzSL32jLblqkkabsZy3SqvNDDIqcn/cO8wG4nB2xHAp0Af0upS+zSLCZWYcgQbyerccc
ETHjOXEQHX/KHILjVwhgonkthjTj0NlA99RX40bBueS5ZF+lQI4/NBCIerBQGUG9kcvVfQLGvB+e
wlTET2ha0IN4bjDLzBsqo4ubVNv8gReQb75kebv+mAVkKQ7Wt05dWeyZXvHv2K5cG58mmEuvSdbe
NBZl9nUfZ9mCMqEZ9BefKMw5WKTa6Evi2m1kRd5vDYsLKWhgf/R8y4ajIGPfgIYecndkmOr/sXSj
iHlk75emAHXfz1ihAKE6F0DWyDub8/nW4ndd4STdgOGALfm90wlm9xKacg/trLBqWRt70ptJLyHc
xT5FxDr6KXIRVgJRvGaYhSZz3J/Bjd0njF1S+nvJ+X6VbTa/UWEWf0/QLNfx6reacQztoPuJsXDE
Mao1+YLVAYFU1RQDqc9yt9xgcwCtlW3ubzMwtOoEP6tMsmfVuGygJzsJx8qdAsGmu5leOUVzTCmJ
/zQAX/DNMpoCeRBo/CLwQxcuc4nBsVWfdbOBVQFu62/Wen6ORqycxmb/1vhtPcDKSrsiGfPmN7WZ
+C580tdBOhk0JG6vAy6im4RjzFLsyLy3fZZTg92QimkNeaT1OmAhPWkdQZVpmxjs70B0Lds8b37g
cQbfuyZXDaY08CB2GurSPtoBmOEjmf/EXMNhOd6t/hJao+4GOfurME3QUvGBKV8H0bx2SAztGJVt
NmDjxlpYtALmzLZDnsbhGRjt+BRGqzhGgo5XPJkkKI6x+jpOu6uFy6dDJ/AxRQd2r8B0mNEOyyy/
n4JNZX2JEXII5c+2v6hFmps8Grpjpy1GLVDumw5uoFPFULm0BbE7bLhHhXbAzktwF499eBuCP3CD
8Sc5bNHrkMzs5JEZJQ5IK9m1igjBwKuj+a9OJWhc42kLa0JUU8PLJXlMdyHu+jGBjCTwKpWivk8L
Ztx+nlPiD0LK/ADrPA39zTampdE66YpwotDtHUyYI7yuWw8dhJwyuG0s3dU2KDDSVrw7L0trQCgU
GMflaNOKHCKJh6GNMBRsfPaAJjn+yrtW5BVCgpRlnjByHwc8ywqyjulPEUAtDKvnFV3dJqUs5t5n
BfoJDbenfOVVD/DQo8nncAV/Ihp+BDTYbrE/aL7nnY9P3Z6N9wqqafYwQTSx6iezV3MH83qfBOEt
TNr0n6h93WUNeM5+dMiaGQpntJ0xXU+Y8UdAVDmMIrC1pZC4L0bb7hhJjVBvhxqRtBckb5g6kixq
jx0x6Wcmw+iaKrGAby3brUzJmpFXg0zMIXUfA84qQUwE8zF21QqPppuZp+n3LdvG26bDGo33Kj1H
wUaGokGRftMA5HfYoGB2bneoJEOxFDtYCRGysh9Ee7tGKfmGkTyaznlI21+ZbLsyp+FWGXQd10FG
lvsMHctXzgbI2wfQeKAg4QgqtyrpyCu5CdM+VihI9d/0MEJci00vKF0YhQR+EKb8SxcM9DKKrJ+K
mSfrTZOm24lPesVuASn/U0NJ8BhSly511gzYnEKmf8I6RzpzxOztddgaDShllmG+XVCHHY3q3WVN
6PDJdbHANBhbUhJB9siN4pYZgOstcsFVTHwMyKHYr4N9B3YJU94oxlvYSYEKeKAdRviS1F0Wd2sx
wyulVNuorpdstvW6+K/tAtxwiGEMuoUxOyWgZ9/ve/uj3VYPiBmHfnc3xVeBAze+d9laAoxgDhb7
vKswZ7YckV9vulVi7bsHTwaXOfToVEI4Rr3sKLqfB0CHSgEiMPiEjapJvMNxFUyVYs6W5AgZQ6y2
AwkT4ZBvw9Uk07mWIMFe7OoUhipLcyaxp398o4MLqLGvte6cuJfNmfBsdRdifZ+Fh7zf+dVs1+hV
lcXeb1m3XpI0jzDTUSyTRTh0ukrikPw/zs6sN3Jku9Z/xehn85hTMEjDxw9kMudMzVJVvRCqkpoz
g/P06++X7XOv3YXT3RcGGkKpNeVARsRe+1tr+1Se1qaTpTrPUjmvTUp/G2dOu0f+9vaEiLb3TrXO
B0/zUmq1teQw5PVPKmE4bBuPdIzWNFk+peUNWw8+PVjcagoqqtNADky+EJaH67yNtb02NrWvS89g
i9UTRLBF/Wqo4cllTj0uekNtE9T657hYXL+JUXR9FsKIpjlqqtnGjyYb7VY36ab7q0yM9IqA1zBl
Rc9UcqmIkhL3bN1tvSXD9EtHTRwvG+Lwkn5nt2XKkx7XDIOvnw+JHVshJylhHmakO+eL0LNl3cWO
vgxXPbdn7ctcaIva9pkzNga91miOH5Xs5+hiMT2J+h5TbTweRtb7vtjQE1x0JsEqJKjNWgFYIpzG
tpxKH793RfizFHH+4dYcL78RADsuYSvcjpUvMRfeIjeFXEjRJnatHBAwOLQzAfRMITOnF16D0gzX
jvGsNkhGxBrst53sjZM7k/P3YlsoScdl1mZO+M1YiXS/NFWSPTiaHWe/Mj0dH6LuVC3Ttno6U8UP
qqais3xjadXIFZ4SaDn2TWMMfhIT9PICalE4uwicZD2Y2PDlKSFrImPz7zorv0QycrPnVV/s+lMm
Q1x+2t6oitQ3PO6yXyt7tEpO8RMTXLbe2DrmZu5X3WKChcmkkqlZapXBD4x5sXdcT7T7KsvqnKhC
pMgsUCmLugqYDd2t+5FKpnxI1miad8rTpwouwEyiUxsndfKVTN3W/jGBs9Ya4nShoseqS+HA/Koq
XJsSLJmkdiu2c/mjpAswD3uOUksPaqST1H2n2zM9NJRmfVb7jhEANSpeEQ3fNHPu8wvXat7sV4YD
LJDrNc1IgbrqfXi1RQ5uWZlczyVzG+LAEqLSXxutK+n/LcYyaIQiqDl/R8Nq2AyYbESafSNJZt+b
dtP0B4ONvH7x5pbpuMdCtyk4u2KoqwPvAMNcNkamzZbClaRU80GAXVce54hDZupr1ErNm1VUpTwL
ZWjrK1GSRnsx1dwXIRcGb2sALcrV73p8Um2UTem1yUgYmI6OPmf2i2oNViY/j0VhfOre2qYv3Ilq
fMI8dpsqHkeOaI8mkRzQBw5jvFCl3cWTX7WRresbwcF2+UyuymKwsbaqG15dHWkafgXNM9QkV/W9
oUgafhBW2tWlzwE/WhAJ9KovLpS0jXZS5FMt1zX2iuUs57poyMZzh7rvbiUrU3+sQh/iV3ONqi6s
Ij2vWOBHzby3adAo6dPztOSJaJ2l3k4WWfTbRDFqlvW5zp3h0jhCicLnnLtqHEyKKE8PWdc7y49x
RNflfC672XjWulgN+8SeJIgy/TZn3TJ/Po72i11JZFAa7qvxQtSiV8GdCDs/qsSaR3rCQz+9eK5e
lHWgeY4eV4eymzgtpvni9ccotaTlW6sgMiSh8qgfaM/UiKGNW0YWXT5Bc6JBWMyzygw7vGGduBaD
PnnThbcO6G7bJaSN21sh02J+08qF4BE/MXpLDVvEqBH9Qq2OkX9Lkq7I4GjHmHszW6I4vuNc3U0L
oInlcMaxc/Q/CSKmvMUJvXaNuVcFCgslJzCFqoFekjojmwrpaXDvCs9DVD+A0dU0C1Yrk223iUdv
0BefZrs7ZOEk7cF9Js2kLFElWnvIX2sNkukeLaVtHrI2i9xPRGNvfBJ5aomXxOAGea6XITceXZ0C
n/s5IZTsOwnt0TzDaJYdEhcBGbNrbXTh9O5pqsc5PudJ7jpnw17T5kGvB/IzCzUnU1gUXdHQltf1
SA/yqh6605K6S3aRJvjJQyTqaX5bhjrJ6P92Ni3uoXTpKHc96QSl0OX4vBaYw4IbwC3OSWKv+odr
3Pwqe6T6XNLgj5YWqKPQ4Lxcc6j3jZUKe2symHf67nWTndGa8iL71ET5CPRRW52YxgOoSuyxCDu6
iPyeyU8G0ilN6TZo6y6eg7agAEbAW+HJjoAX9nBZGLpVxXcVVpP83Il2cF+bFvHFt+dyUWEz9P0U
klFaVWGVL/oZHkJ/zIoESMZrAb82qaHN30qthzeaJ9T3sJqomCJtjZ8sOu4MCFtKesVe+qjFrDUo
sKY50cGpDIpB2MHqdNNIDjZy2UJm7GDnu4nrvPGHHgPjESXMKk6L6SLb9GNjKSTVyOw3zjIBF85m
rSGIF7EQbBGIY/etSbbO1UP29+7rEn1iDOyOgRHxHQWUbMszuYzOwuiwWl9WPWDAmKO9mFM8f68L
rjMnSHo4u6tGnwGWZh0LtYGPmiJfkyn1lHm7TotgZMzW2VXJSn1RUNgzaDjTQVAcRi8EusdzpLSo
nI+x8GL9AanTTrYFQNebVxDEcRfTflbUt149baA3Kli/duGoyKwo06T/GJkgIL7CLVyzVIrUYP0q
5kl+80SSry+07dB+uwUTmL140/gcG1b9jcmZ6t6LPR4TVY2crtkqK3dv4eNLr1ClMg/GioezWy12
9F2eyUacc4fn41Mid85jUhna4kfl2ul7mx2G/ljaUc/ExTR9qTU7Ki55ExlvbUGxGcRZpzV+ZkaD
eWdQWBXnpk3s6l7plsx2pFa0oBglrMI18hIrCtouVfVHzkQShOSZYK+9atIc93XTUAPRa66Lnexj
4dxrM3BpIBo5QTbRW1L1RgkmtQR9KUqiZTjAswjnwnmya6l/pcVfZsgztRP5xZQPpNBp2ID8oYqN
dNOKJqLCcNblyXZVo4JVWmseRKh+jr9wleqHxYvEWyZtAt8SW0Py1HAGaFvBYk5ua2OMXyrZoTgl
NbCR9J1uSfLc78pMmLtBzWp6yknJjH0qT8LubfZNbZtglJcPonITbccBlfs1nbNoDNfUSr+v6zzX
Iap2pPuCcAV9XxV9vf5g2cqiwLF5xmHbJ6gEhPYaZhjnDOW+RKrj/2tLU351lr7Lw0hw3xR6CRoB
dqyDQtKNhFVMumENdHoxXsi2McsNAzWGX52o6e0L71pO4ZFlyYddGMzwgB2MmyBzRG4GUzsuVcDy
FiGIlKh+AQV2mx0XTwzy13lqzNPgJJJ9pUrpmIBiL86DO7Iabhp7MpONSztmPInZmeNNp5CbQrWk
9slmAhSt1Vyt7I5NdztzW7qj4GLMvHGDolrLiQeMgn+QRuHMvqSe6p7ZeMxsk7ROYd/VLRxSUHAq
ot9d8gM6wExnPa8dlVRQmuUU74XS9O9uobqv7AWWsbULWM2AtPwhD60+rk/DDPe7Ub02FwGtG+8O
gK7U/MlYs8+hlqr086RevPsVlPGD8X+UPdLpiO8NeqGgZvXSZRJR4kmmDaix08HoUHz0R6skogBh
VjQwt0arM5y3mEh8Ow+ms+g4E1j+QnuNxtt5vTfsTZp63Td2nCzboiDbgHWOZn4kMwMbQUKnzsl2
Q48UHxDw5RWnlukuhB1NWBs2cTxoZlhO09oyPWNpT6TrjOpgxNryva1sjgHL0lCLUYKvyR1rfBEf
lZGwtU2GWcoNlEI2cLCiQc/1Iqv5ToMVdINSy+HkmC88XjxKJqfctEnWrt8SmdsPjAFIPp14Rmjz
G4x8ZWBg4OrfB3ql7i1XkjF9MxPX8IcOI8QaI4Di9nnMPd05RgjvtMvWUgvarJMjJIxrOU94P2lB
KmtJKoY5Nu5az1+1mX3J1zwVdYsfO2kXnee6a+rXucEf6nJatrwpNErU5Jmila4v/e4eqTvzBZsx
LXs74iBc+bDkA77MSR9U44XVbDvJ104MCz4sZSgjbYhhY3lGW4kB3iJGPcpRMzatleTjsvlXUtI9
WtfS3UHIFwFbxAoMa0r4lZjZ3U3fPFcWY4LEMgwP/aLpYZmktKw7TYRMyYGv56gDj6TV99NSf9Nn
t9/SmBke9dzxTui649cpMr37YtKN3NfXERUn1/Mwrh1j2zTmsgcEqh7WgnzlsYN916Wh+5nmiSBz
F0TdnjYHrJp2HgBUHpy2F4HWAcukWUnbXtWDxRSO+qbfKnuPGFW/4kKvn8axHDdJPMhTw8nG8guo
CZRexI9imie08LR9Ba8amCI0dcwTdMq9NdbRi73G8dbVjQoc2F78karF71uB2qHs5LhKDhtGXKvX
Qveat1jLZ7+xY6Omv6YWcF0LnVRZeVCMhhbMLrqaFIkTdFHewkTPlxVTjU9JvG4iBL97e5jn5waa
k8zHNNr/a7u6RR1VVrEHYbOZhBxHseU3bSOgO72MleXPbS6/eef+mfHkJ/Oow8G7VFVXhP023uPq
23tb81UPTSewQ3PHId23fQyZu3wzBtHJPLl7bH2h/aMOWJII3v6Lx/EHhqmfU5dFYY0zPZEijOIv
ussVm5xGOL4/f5J/ZGA0rN+7axTjHrwolXJrsDCGDsApI0JVCuPJcGM/oSn3ButqHFyjGUKOeblf
V3iNJyIrlS/Bkfd9DvJFBfXXj+nm1fpnL/xPBrSmSpmgvuAE9KbW7LZF79rJvWJHR3c1qbl8BOlV
7ImGJ0947GM5BCANiRfQBFbDX7wyf+Ry+smfGs9rP6daK7fUlMyOThNnvsgI2JsDlL2HLHXcw5+/
B3/0Bv9kWWubbulsy3K2K6KefCJGMys3RgmmsM9TRfv0z//MHzjjfo6ppsneeOVkii0NBRNSyKjC
hs7m/+5J/JxQXbdi7EikFNtRlhALBlJAXPqy/qshA3/wIv0cUd03cVPWcUR+EZqEj0PmEHnZlcDZ
v8qL+6OX5yebWY/5E9TREVvXbkI8oLDV2Kr/4mL6o1/+01ISzfRWBcX+NgYU8N12ZIVMkGz/d+/s
7a/+D4ecmdcW3C6vjbmWji975NFuVU9//sv/wBCu/7RAOK1RTrj+uWwSVNuPrkpvhzNnIYKVrgHe
l3rANI5m1Yv6+ud/8o9erZ/u/8SNEcuYC7VFMBZvdtN218yg5frnv/23pe2fLC/6T3e2zBbLGZfY
3g5Z1Miw0xtPBczBEvmHU1acjKLGjXvgx7oz72jcrdlXo1v1aOOYmRWfEjur42ebh5Vu6EZOWvxf
b+O//Zj/Pf5U9//1ELr//A8+/6HqpU1jurm///Q/n1XJf/9x+5n/9z0/fcvuU13fy8/u52/63c/w
e//xdzfv/fvvPgmrPu2Xh+GzXR4/u6Hof/v9PMLbd/7/fvFfPn/7Lc9L/fn3X94/yrTaoFu06Y/+
l3986fDx918MxzS4nv7tf/6Ff3z59hT+/svpva34q/n7P/mpz/eu//sv0v2bEKaDJdakDJDWLVdl
+vztK/bfdI/4A4eeJh8MwZ1bKeoh/q77N5vDn67bNA+l5Kd++ZdODb99yfgbqLiBh8A0bP5BTt7/
fXS/e4f++x37l2oo77Hn9B2/+HbN/Pe1BM9KJ12aAgbG41cxqfH3t6DTCa3mxutD0Yn9Ui13TpT/
ioFgO/Y5rjgn7HAdccwlG+ZLY/d/tWiZnnG7KX73CBwXh7wwXN0Rgif1000TJ/BQzloMYa/UNsZi
RcU8O5fIljpljAEk2zNKqM2Hb5Ai9cF1JwON3znBaje05cjf1LKOdzcT71kp5EXqZrVB6b/MiW1e
amFi/2vycuOpWOySnuaQsGLIp7Y0t1J6n0rSYC8ZqbhtzJdbnPlXL+vf0DHlw+0f7tCuePH071mm
y7tEEAa52Ms2bgvzC/0v5ESq96nFCzQfpV0NR+C9oBSTu6Pn9uFQdC+2YV9ViSorUuUzQCg5qjLZ
2KIVB2qNR9Py1m3s4Fdr4vjiWDWCYWUcwNzwGtw+sMBzTpy8fdQYv9Jzoctmfqhi35KNPVsQtHuC
YfD5Je+cN+INU9mdDa38PmyH7HEQTuIbU7JtF+izCtDJoDUS1Eq8OqZNy7OyY9gnkUPrjBsbomPb
1vG1J6QnpE1cB7O+nAHybN8x5BrAs+BtRFafrDTzPdsx/FUj1B6P3d7ojGMu7iIj6ZGy6sRvcOT6
CCv0K/Uwl1eRxNJ3i4IxdeBrfjnRGML+4oVZt2J/KUxgVBR3vIq2lkHjXZ0eB4YoJpxu6d2tvMBy
cr5EjDhh9t1AC2QKClEgus3GPbSa73Hwj936RquPm0VfqmtSz7sMbuckW4S/2Z43zZAlATITlfRV
d1r42H55pDpQ+7oymOQoOebXZfU+TQz2k52Otdq4N0m+8kkXKEKRxhQpI99EsJMvm7a/tKn14BF+
jPttgmGNgYCsiddYH+vt0I3aGZcn/M4oTrGhimPbGu/gAkAJtjVsvATqxmn0InCcNwJzXhOsl71Z
vNbk5uTdSElNkbQ6GL1nxOPR/TVJo7OFVyLM81telsiNg2xxEjgpFYlh6Vcn8S4Ze4NP1bSLlPk+
LstJc/R3guYanKz+jEFK3F4lZtzwXHvCWRbM2iMvdlw4b6rdJAwG28AHoz5p6T3NFV+f270wwsnr
9MDs6XwUhTjNsz5ujTqyAh0q1CjfF9ssduYyfAPsCfWbt1LUoNd1YcARZDtygFO/jGDqOHT9WFIK
3nzJXgcLklxl5EdGPJ4c4Wtd6qCx3Y/Y1rYdY9HKbAHjTvKerg76zJQt1UG67WZCEeHRAhdv6St9
F9awoKpYYeTK+FSmb6SVqLPwlZflu2L1npu+PxeRD1NXBKnZYO3j+XDo8MvMhngptmszHJsMY5cz
2h/w6LRHzJojG4xpTDhA1ZSJT6qXtsf9UPgGdg3NFvOG9tjHnE4vZmJkhznrUqY8MHUBrm8tjWG7
cAne6bcPjdnsIxrSZbsOR6hm8iFhd33Pqq8jQxmS6GDOFj5/3O94agWeybnbe29wDAHefvvo6umZ
yPXuwTSt7iFL4VHMEjA3k0zDthAG8cSuFg6e9GTlZf9YNxerTV2sx8Lb6kUx8SqiMqIgTVtGzs1n
25mJqTTGYyKKHwOz4P3WqKiqsGVspNLHg0kQTZDn42cuYc+9rEIqpgB+1Qvf1EL6X8tjIY0fDpvY
RgxKnfUZz6JuWtco9Q56OV6WeVnu23b+nCb0jipL1VbibNwIPrM9K7s42SCCMYlercqZnh3q89JL
IgSFDkayEU8OkxOOJiu3S0bYZW6ubat5j2m0gx2udlGG02BpiTmnj2P6FRAQZjPTvpnW9rSr19O6
lHaQy29pQiO94OxzN2Ck3EpNxofSFojoehy2dl88rEq2VyRM4gfmhjdfY4Ea2vykzci50egCi2oP
TIVz9sXsNUGbl099a84PSf0+9I3a0+tuL1nheCENVWZI5V53MiftiCAit3hbiTsxCU9wK3rLVVvs
y76sD0OcPXndYFxmLYoCs5LXuMSB0TtwgZoDsVSLON1iiKnPEuX2LG4fMlb8skziB7PdTh0pjKM2
pAEDZnC+9USQJcsb8Mfy5s7uvDHk8Ir4ivFCh8IvH0e+4ne9kZ5HGUUvGKi55IwIE5bWP9E00h7F
1B5dia9NEVaxTfPSPpgOaaZR4eEdEq3CYV1Hb2nV7vDRZZ5QX8U89Zsh99LQ1GoDud9un8UAxzeW
37qpG0NzBdZp3RWy9TbANL8uZVEGDCRJwtzQeozrYaT06Ew7VI5+2qn01FbOCf0qWPR6/FEt+VGL
x8dWL403d2qesKF8AYpaD3QqJHx46a+zZYKnU/zOkH2YrQDfns0UP4egIbZd01meyzLdNBiPT4sy
+5Med3rtmxJDfgsgE9airk4qL16SqUQiAuAj1c/ut6PZj6ffPkTF1yXl8nXxzm4JNgMd1prJz2fn
LXYr57muTwZzgl5Yb4xnivtMwXl33leJhLnD85IEKs6fmTx70TP5NRl17ytzVX0narWgNAyx1VOz
vdjap4nURqmrru4squNiVgetXz8MFH7cl8LZZ1n6EDsmEkdchvYNuCmdbiRAyYb2h3a03W/0bTZr
Wyd3kW09WeWY3guyW/IM7zhkcvom7XXjclWW5TI9kkXiUxqtJ6zJjyjjGfkUoibHaFI+3ldMS8ye
xpFho9s60XAxyB7CEDHs4AObrd6vJK8PERtKVpzVcEFwBRyrGud19rQmYPzgsHU6xOm4GdKDban3
3BtOhl0Pzx4sxgYvT45Zt6GZf/sAfApQlaYnMSTVpTLg9mexZ7Zqd5zd/CECNvsS324mMNMTKvGH
Oy/NCaaxOdEI2VtrLQ6VrTcXrFHNpSvfE8tYQowj5jYFAc+NXtw1Hcs5KnV5mhOzDGju1pdVLT8q
0NOwdfl+khnSjTJtfDm51m+wnukBXSPOAVZa3ZXx9zoqA9PS7NCL6js9Hwq/su0NTe0lFK01+0uR
ugcbvmffjbYdJm0kQfRIJcICAy3JO+aDoQ67IRV6qMw2pXeDGU9r03wzaS5HYhq3QenW7l2DXxAV
q/606eU/mFwCVwZSrn4xp8aOYEM70DVrPsC2r/A26sEkzuUULZm1n9ble4Eh7Viw7/itNjmb2ss/
QXmbHahxlg/li3ZpJ897zrQ1CQZ3obfhRSyd+dJglxJPS7KOZ2WvNWdW3MfDqrQgN/RxPyf1dWZG
8jOsSxE0uaxexnl8w8y2brNJRUFmtPMRkuERhDfZDGPD9DiBCY1GoN/ZjjzrbvKyRFp/SvO23Vke
LFxB6Ppja2Llw9Bl7Byo/2BRKaf+Lg9yoUeH0nA+JvG+tITvr0V3IJv47Eg7OXMqbiCIblIye86m
ogUDenfDuDQ27DUpvlTCag8W3HWooxnWbJwGyQ+XaMWD0WnTPrVicXIWF4RZ/0IDeHpKe01DXYzv
8HCbu96S3mu2KsefWpDbSkzf8ZUMgaab5nduvk2CS/mrMU2HKsbGYMlk2bULsB+y9fjYpfMGP4Tu
a6w0W6l3aSgHawyALuyNyskMixsrenC1isORy2ukMEZskzW712K34QQ8pqfKtPujhumorpkkVGjP
I/Ol9rOuGzuX1AQfI1N66afuSS/a4R77aFDYeLbBlOJTa2VXy2SbYGBD9zgodOAceFdXdDRyq2bQ
8+gMALPlgGtt1V/200f2W2eCBuapIr8kr/SjvX7e0u/iRK1P3hi9YDiODnlBfAanocp3hKcR7kEK
pr1m1WkyO7pTS1yeckhL6eFutu15DY3WQooASeAVi/NLn+snW9n9IcUOXsY97zZXb1hiCsAmm7en
SJfNKUtiAWAbjehcpQgHZmNvjWTpzsCw7/gCuIwyzOFKeqek1qKrY+rRNStZRyJJfhXg5iFm7Qto
8lO1VYnEr6GyozYu58ac21cjP6+O6o8tDdPD1C8X1c1ixwhVg341peIELs8Rt28ekyW99zTzVBYy
v4yKcmAUZH/ESWRsdYNMHBvG9GRh1gxddZrR+bFhmFm4rj8ixtY9xYNFGVjbU9gwW3g7JqsG8Dca
exN0i9Qo8Vy3ifnSd/qR92U4RIP3w3omdoCHo3E5NLG9X5MMtbJYirvZPNXNs5lw8MR60u5xS+Fu
NKNbwGo8hTO4MUaqCZ0tTWABbn2liNGw+J9EtXGh/h+iLoezz96dAZKzKS1j5w1Mc/cLW3+QtXOf
qN66A4an60zAlF/G0M9d7NIYxEUcjpk23HW6leynigTGtLGMwCrnGHexMT1VKC3wnPN0JDVoxYow
MUyKLtxCATGoPDoDuciLtVZryFjWNlgEETXsx+QURPq9pFN07Oul9AutacOSdICDlFfMAtmJ2w9G
YaqOA/OQMHXjlrEz/VjV6ZcydfZpUw/bUgzxQc9XoENkmk1Dm3kPy3lsVqnO69BSQRb6+ltU9psa
1kO76nTdBLZ4nYptl8sC79iUtA8z/m7HtS8dl9kc9+brlNbHpZTNRyPkkxVnYVut3WUkuvMMIvjF
EKZ2YETT66Ll7QETYh60w+AeNTAQfDjeXQTXHCjOdoz7cD69sjQ/teZ5WaxzbGryLuKSe8JE/g0f
JIkEXvq1LgvzaJb9N01zi6NhjMatgnWBeXLtYPb2J+LAtzGJOXpnsC1G7GZYAfJ8A3bxwIOTB5VP
nJymR8aHm4+SKkQW9iNVpm/2ElhpbMXO1t0MWFSLt6sgh6kscbOORnMArVXHCDggShpv52LUO6k1
i3EaYQrQ5Oz4toXJi2NdtSM1RNsCgqahZuqnds3zKzarNMxT/HgJpt3bSv0+d7O+Z4c+M6emOOmk
eVzGviEeW72NjSYeBgCwh6ausd9PRpg2/bQXPWvNDdnGyl9jb0qeTcrES8qABd5UVqCKKA9HTTtl
y343wr7uNMOJNhP5E0D5k0G6XP1RGV11vxhtErSWQejUaJHfVXYvrZz1DclHOUe8XQVs9Ro7RR5Y
Cj+9Y9K27egPvN6MLLmp9HsMeoXPwuzuTTqvmMzIb2sGNplyls/9kORHIh3uimmZT3097hRpDieT
lmkKhnZ0aMX2sDLc9Y3c1Br3X5En5SlVKdLUKP36JvFkumYcGRrW7eOx7ynEjXqfx8y9SsqPvjfr
d/66nw1W/APe7Zg1WXyF6efu5mC0UxnHxsUVQTOt4uJ05jPG/wGgQ36Zjdw+RiS3AVpiWknxr2ya
KLlHAay+zxxG2ZvGjWfM1dae3OS+wEqxsRmxVCTzsTCnU5RxaO69adt6BMbEWXJd+gW6YGpsXAE9
rupqfss7UFVBdMKmX25BQF7HeJL+owOc2BIbYccula3GGxnr+i5zyBsD/X8esxpL87JiKmu+uTY5
SDMQTDAbZIgZw3hPT+Jq0Iwlral5I4Traoj4nViV9BZHVwVdmm40UUSXOJxYSOOMZjcDsDANB2Nf
WqdFFiYq2zps8Wg7GFnGF5coJWBHggM27gTeijSkYdqJYQmIwFZt0u0Spd0ZxOLcsWHyLAiX9tPE
TM+9LN4HfUzP7QhlbqMNuDWZHhawjDVXEPmTLcKMXx22GueemnCGc5N0Tw6DgQ/ytj0Vs7a1SiZo
dfVTkujapZ6mHykB2S+xcXFI3dk4UzbfKa09pGMGMNFC44kRLJNcDeKP6tcqspzAmCiVynq6OlUa
H4wu+wLYi+KfXO0q+pjmKIZ6iE8rL+iud7qMFoKUxBU5E+no2Pt0s2NzxNSw19r5h5ZP1V3T37Pq
4mvVyNQpzkI2GuecUfPLNS+APsAKxnx5dyOn2lhd+yiN5qNnbhHvEkMaPelek7Ryz4RNfMYTmH9h
GM89zha2Qw7SNduItxbudjZuQXZZy2ClxMvvyw4yTi2zhKggN6+ZwXG7FoFajdWxpmNLLY1XEyUz
+wK7fdZA9H3FBb11vRaQo529L1gD4k2jZ9rRFWYUdibSW9ETpCPIVdnpbJmYX2amGYKyB5IpDH6V
avYOeYS9LF2uRlTad/pgCUZeW+7DImSxdeKmvmRyoGZX2Yfb5YUPuHnPbKP+e8MlFffe2aQV4Pet
FaOh5McGrOx5XJeDgKIIsJZqF31YQsvu5kA5Dppk01Fx28txIvIRs8d6nGxnJJmLLXyon6fBht1q
i4rvzh6k8WLrY/WE7S7MC87ozcAhRXH63pvzjknvPHXT2S1yGCAsEnEZSW0KWXsR0J9SeTtWpfFx
FAtQ7PRrR/bPJp68G1W/txUnZm/JuHihas2y+YwZRXYuuwFiAjd0Oqwbux+/oOuqbYch/9iRiujn
FTGlxuwtQZaacts147CNXMXq6GK86akaLyD8VoayGkuMEBLTx1RNlEspMSXKGXoeCRCUPc/EHJJN
cUjNNN4QKZiRpGZMhBS29y2+kP/D3pntSM5kyflV9AIccHWSlwrGvmXknpU3RFZlFUknnatzffr5
onoETA8kCIIEDATMTaK36j8rFrofO2afrUJshhQQ1GqX3AEJYmxw088JHPlm6YHXGUfL7qd9OUu5
V3J5VpaXnnjRkh04K/6/PaHOf3/QyYjjemoO2motIrEVWashX/PN/xzbxbmFptxWjWWcCMaRMMtP
gYVWR/ybgWesBlIXRL+IQOZ9qXZWhXnQMAGldXb4IUoUDuzO+pwyQ2/JDGHFMoL0ms61yQvQv8u+
fSEo8ZSVatk1tMEQIYVK7E967XaGfeWmbF/DkM6AMqZw4e9/plvlr0qj5+hLkhnfIAwCVvsPZju/
sxchdux0D01iOE+jZx685h5Qd05cDTR2IvFL835vW3doDsRhjpi1yJvYtrp65OOZl52zXIgGB7WV
HrEqlqcubMd9IKzkskw9mq3Q8XXQrr9JeKo8Ejh31wTI1GHy/A9sT+NDReD5WCXls90MPCUxAEei
SsZnRPJ7adnF7S1vN3MQPNQYEVERzeuY9l8hLdlbTZ3b1nTpe7TigPdAFA+Y+Mv1NA13J75b3XDJ
8HaV4TWh2oZvSf2Zxm14s2lsjVpFuCq3ZwsGAqVwuNIOZtwuZylVwHAHyAZXE08XLEerJCiWh5ys
5ZZFyLizjyBn21/tUvNELpKLWXbWswAZs26rIDvU+TKtMtise9kP1RYdoT+BvanWGUew5yXx79Hv
v1wjQfPFtb0ye5yWqhZc43ELs4Nx/VOm5nwlykrdptj6JUFh3ZKwb1Ft84+SnOBhsDCs4RwEG8K3
1i4xAvez8wDN4UsF5TUs7V0zlXHkjNmrOZt3WifzmROrFQS4lVDdtbwjE4ljkPVqhmXLm9RaLbhH
4a9Sb2k2k+NbGyfulmgEW7pt7uQEKDmOXX4Whu1shSRh590zcllbFxsj8VYLmPG15RRfgA4TBoMS
WGL4TH68R2iCRUptTXDqiMcS3AjFqW4H9yV3iAg3qU/7J+eBaTkvZuFtwmKiihZk2UrKRB6z3syY
iOuCOYB1PwWe07XOG49Zs2sIcIxg3HiiDHIs9knHhz9Z2BQp8AtbWAj0JJdheSuHoj6IfnonR80c
QgxqS4uifhksHBATVrV14ju3OBj7wzja+qjs4Fdja+eEjHlHtNdHJ3lLiNLdSF4wOPknGATdlTvH
9DJnx84QwW7hH8lyrXkCBjZEePAMVAS2TXIo5UHiiL1gsILiAczpCVisC9RseR88Ub6oMj6BFNvD
MCPKJWCm42lEw4sBHAQxexwHzOMqMWV7NEOzPUojZg2EXrw2OjNcuyT4opGjjQ2LcRhzCQFWaOOU
2HkfKRYUuMfNt7AZyKeaDeDOIDzXjTy4ubm8ZlkcwUW877lVwIDqji9BWkf9jPSGyvy8WI4RybAK
tmlLnqbxl10sGiC/y7AhedA/Ta5LjLoFeQoXYdN7eNxUAUwbnyvuXPtlzmV2oglqn485h05h22du
mNZJd981DvddZ93qhqVtX1jee8hpv+pG3SL/gGhqJy6kuPa9jZ/WlIUl9S3kHiO1Nd4ys3xPpSl2
6K8Gl3ZIfz3ryWiAJrVilwLgLDH8Y4rvwUcEwL+XnUyuczxs2ocMrJuQ9nSd+Iw7Yy15wBFQKwDQ
PSzATSX3gQ2vZIHHL7vkOg9PLWijjTVOxJArIjqe2XwCGW124JLztdX57FRZ69SGNaKbj1dtZk9J
MxgfPn3g6igx3D/6qdCPuUsdwxSs4irQR1dZPhmQ8ooveIQP1OhNPvfeLmlNEFmpk4HqBeMsPVlF
2VjrnTFNy6rpdHnC+ZxHi+622MSDHZ/oj86HVoyaM95Sm49X7Ts7k6fEhRzrFxTo8egINXGVqqsv
0R4SYo27sVULze7cp2bTGK8oh8AG+4++LLoXbsMD9XYei+38Z7EoCHRsOQEHAC3IKUbYYe4sd9q7
Fb1Vvy3TcfAd6ATQBa53CVfe87cc7uneB1exJZpH+LEASR37NizFpVq7jo2x3wvbJ/jEv5S0eDQ4
+smZHGMVL1QD09f+2qVlfy2Hu2tY2ru4621cj/UUBalFalmZZrqzm/7T9ur4xIOX21mQZzt75CPq
2eFxTNx8D7i6XxMM2hTDNN2UUzUPqv+0fH3sU6c/sd6xzlP/NjIMX7iZs/7ltMH8Ko3tAMwazFj6
WaHEbWNkc1hr5sZ1E1LWDMo1OcU3NTs03QjnzTHlEfpLt0fYgnM3h6iRrUd/KrHarVpCO3Kb2diK
0pRrUA9sQ6uhOC49G3Rleye8ZIeC+Ca+bCbnJA/Xpk52vmE9yiD5CsEULzkEIEkRil1aNzaWLwM+
NKZMyK6FKR7RiZDsgAGW9ztd3NbPBk9+NbNrGa2at+4MD5x1zhAcAQE+se5+UdK8dfOxURZ7qaSe
GShY+7FkYnKmQqRhKZIFMl+5Pj4JmkV8UnfcU8c/aEIpC7t2jGoQ6diwkiMqp7sGtNtHY2h/pPWw
nMwCSlg4s1dIqLICLIM7OoS8OE7Ry2IzeFEBWx+TTPzx8L3CPWt2JOyJXvKVJE+VNctRCyNY9VBc
wXRwjih2iKmUZ7vqzj2pMSAKOV9q2B+6+BaGw+7Zx7Lux1m9goW5n+rss+PNZ1ivcQIUODrt9H0R
vN/mjLA+jPtpkRZ70ofayX51jvMwOZNLaFs6K4hckVmSeiD2aqwzDtXFGv9gwPdWTqdXyDC/bWMM
I2gIP11z/LE4aJmNsK9aBN2WzxbkgA5vOG6COnuZh3HtTGjbTsYsQVbm0+28i50DSipzu0Pf3U+x
CdSV4PdKevNrn2heXvzWdor71JpGEBf7MaANNSWUEnUUa0ZufClclZBYwFcyZoxnVt3wiC0OVqOa
KFykw4BgRH0+nH0vfzTHvtylnFJ5TLoKFMGuZJM1J+KGI3+vFtM71Q6htQrIAl/QY0lobvLQSWPz
28wSO8onrwVIMu+sGuwsN4puRMZJQ6pUA+FerD7+9uEYRxj7qxV4lTsD1iEX8lAP2BiDlsFQwUMj
QeJjb9RE44FRtp7GqYHpgdipjrwhS3dDGW/tThrQhhJqe3PgcbnbaFAxRKFjbtnbjhgpwnM5OyuZ
xNMuhKe4kfmSHNOSbX2LcNd7pJ47q+253DXr0KWHN3bn4tEGk89YMELODoESjqb5QCClvyhPEO9L
h3LNBSXfDgzop3oQNVNSb/1Qy5UY3sWrhf+zcv8wKkOezuzhqhf1ggPE+ijuZgBZw9sJq3IrLdjp
oJwGFL1yD6vrMKjSfygEDvLBbMF4BfmMLK/7k/4ZzOSeDYCzm6HpTqbt/lFJoX8sA9wuiKwTT9Dz
HFCO7MIqXHdwsg+OHitEcPlgxcuwbRwzP+tsQANxpLFDnH3gtpJ/lhaqYVbU63Hq1ZvfqZsu5tsA
+vzQ1lW5q2Oausakwt4dG6Q2hPpVNLV3RUHf+1XH8VWNzhZrLnuaMHwE4dYenZTZUpQlcp47yWvl
k34ZYGUx5c9rNn947O8/ILMRGEoPBo0Gx67BUz3F/rQCGNWcBzc1qLXv+IRhy2hZiAZjYp+s3HLP
48wjJzRxG+R1qC+Fdq6p4fS7wG6aTdHO8pTNDTBByUeMvYr+neRnyFL1t5tafHWzaXzqy3La0QPt
HIBN8cDHf4N95t23AnUyzUWddO50hy53bg352tNIKsHUQXUOgImtr+AR/H2BmHYB8wj685J2ZnKQ
5ZxgMPEvKY7sbTV2f/jY7wQHWtFBXkT8qS6Jch49t1rNYzX/5gYKvH6CkFxUyyZAecldYjU8k+bP
2v0i4/2bgGDB0TlWtz6d0ZdN6y30iiCaOnM5NTa0zbKs60eifsGWbh/ya26ybJ1sAUxCF0ptwy2B
ofSU9cWPglBOs+JgeyDnnz1DpFiPZvB7GmXxLq0K1LmoPysYXOsFdP7FUQSWF6Pvjiq8201S+QpO
Sp7zWeVnLvavYKwBay4yvjqzNUQ1q8hzZpRin8ySooc8ntexMr2dlwUnP4V+bRPr9LK6OmK+y8hj
ZJzHBXwvrFTVLveK31yZ7G2coX56fGRBQuTZplQwrP/+mFvg+ER0+B42a7xE9Qlu3HRk6brSxvdA
2OEJaVs8176oozGOWJkUe0O75pPQN7dx+CybfrfPwxenYwubz5O6jnh2WMX3CA9kn+GRPnSowwfH
Bh4rDRPyOhlJjxUb8fqSoP7Mnrxsm2A7urj985AqG+u+rZ/dtgXgrd7ZR4K0Tmqi4i2uvraZb/AC
goOf+28GVUjnHgbEcYybq6GWDa1f3UPSDm8BLq9NV3gTcRYzpDurzdngDYoN/Ur37NALmZOkrUhi
kmnGl2TUp6RuePqU5i6/r7bDST/WbVt8Fr4XKX9ONo0/8cio8/kCmu570vNBeY27qavUvJqQtqKc
XchawedDrhutKO/K/lb5VtQ0pQPLHRSFORfB1UYX7LHzXDoYtKKdXNbHWCgJCbqoN7TSGsD7DwRD
SzKU7C7NyXf2oq+N/aimC+ys5BSWBDXSznKQfvmE96TngvnMTJy+NlJ8Y8qhD2Jy3yTh8A1ytoWz
Mh0ey3l8zA05nAgy5E4a3IB7Vo/DSHLdD4OF5aCsHo0lm5FcO7GekgNbUv2mgiW9WVrDHpVc7Vy/
3U0unZ/D3H6ye1db3iN6R2ZaAQjLFde8VM/9FCO3O7E8mFaItYFt6HXxRgiU4+87fuwn0eqTlLN7
cIdR7+aQHC1bSw6Utt9bsIPgwXlXKggvYyC8zTykAdql8jeK9GY0I20fantcx7klTkkcWHtOm71g
vXD8+6NcMIOxhhE7VHa2+j5gfLZV64VVwBr8o09uWWzGLlPcPxD1LPERm2N67QPndwUBejeExXsB
kvTSF+7RdnsHz5d57MCXb9sgDHgSVMRz2snfGTUBMgVZZZ0OWX3nYvywaRnhq8hN06/xRZru8gIv
P14Nsf4tcLdCaEnU3goWkyttXpON4/2PFzxZSi834ZA7yKEkMHDA3DEOagE8EEMaDVMTq2NKPmt0
uS+OWnzMs3lFsNab2SHlB1EoEjGRQC8JfwJyR0iA4TljvxvHJ5mZnMJ8HdbOzOIYk+72LiGF62bS
1HnW9RvhXY9f0oDOAFkOB+4qLZprCQ03MhSr7jHwfppolmtV6TeIIjcPIiRfyjCa3OZNGPpmgB5m
yWQc+DPWqUTmydrmNZ3NW9g2vBxLz1/trvPP5rJZ0hRXUi6fqPglHK1fDHTBlT9T+xDgL8YIMHs7
3eRDhNVwS0r9DeuaFfUUWt8l5FOX5g8+SuQuXdFBM6w9W8fPCHf6ofD841KH37pM3peUGp1i3k+V
+4Vu8Qw3YovLwHbwAhfmmoy+TaMCr72e7NvfXxDOF0mowA+BOt+4CfwkNPTmJMnZ7qZrPAD9tcIf
Q8qD0xrt5bkp4nfi7RZgfpoTRLwbQFSt7u9kWLJqwdnUrvyyPrpWWD4Yxa3m1JjBc16KmtqWkAF3
W9Sdf+nqBSk1p/tIOPCrgz5/loJPlBkw7ppN+IjKd1z8XmAua9GBlmbX5CNnF83J679vZAUHg8x7
tjUaYKZh612tu89krsZs58IuuaKOrH3f9dBc45rlKV5xgDcNmjhCQA+jKOssNIDP1s38Pfa+dZbr
YZ01w6/ZIiXZKDjv4gjca8tEyKWPEMDR7SpqsyFPkOae7vMVN5uUF4COhJ8kXO/07AntmJ3Mum7B
Argj2TbFJ47VbbsJmUtxVGXBpmnz82Q1z/y2435Y8j1x1OURit7PuGurQ9uaB8yl9UkTvoyQqKeN
Fcf6ihTusa8NpzVOZeOMFdyNrIxNh9+PfVT0aYiQ36+Dsn1fMu6EVuI9SNpF8Cc9GZKbVF/MyyqP
/Zl7xjRfoElNcCSlRwBNqrM9d7A5OXLh//h40C2vOOeuP0dBwyvTSj4pNWzSLemt5pRUWHQA7Ww5
b5a1wUcmGt0i5NLEN70nDIdbs+eiP3CvEf7ecZVzhNi8Yt3KyoSHVdmkFlDbXPJ25WglKtc0DvSP
0GvCXTcpRMXBaa6amw7AQbnALUgjcArmBipBinE4lg9/f0xBlT/ofvqRKfiKpjd893WN23lUKYVF
uqERwhqPbu7gFmkCVMyABVLcBrvAeqIgguI0lotn2hJfQtsLDpUlALfwgSxM+VbpDm9gIwDGJrwG
E3vFUg7y0TV/pSZNOnXLTrC32WazWX5EmH/LqCu7JB1UMNNaHlS6TJiFtybEG1RkBaB4Y8KfPi2k
y1eJRXC44FZP94trSjBzTbt1/vo853Yng+7Nr+lyosCFxpq0Yfum/FscOt6O32Zh6ILnFhTeeMJU
BD8LSsDKM4jXcQ3BEme27b1F+lUPfvKA/7rDzIbI5JThjbaD5Uz3hhcVDU8ZVRLIJnh7Am/JVyFp
rk68tOt8QEYJAocWTpJRJ6gZeu/06pPN9o2Y4l7DgPq2R8auQMNMd4rM2C5QMZjrxZ8yxh0s/ea1
Z1o/L63INnXXyxMOLICAotR7NKz6wAINJxMNA4/5vYQiDgI2pf5yFyoN+8BpchRokvBy9dYGO3xo
/fCRZ+58ypaFehYgKnvJMWfpYYUvJb0WlcuZmgQ+hyrAi7CFDKsHjZ1toRokLmusKgksZx/2Zx44
j0nWJadR58aKBh5zY9CYsg8xcUVLNxVXL1wOmh165MhcGyvZNf2ZL+LZHaB0lotsDzD7Wei0CA+B
yGCC46PfoaB3W5liybeWCsgH1Sn7mCs4vUGonarV+jhYuT5OICsiK+EmwPE4bSeE7E2LoqL03G9N
YA17xFxMGrV8mFJvXnEDw8Jl42rDcZ09xXCZd3ejvJ0a+g6LqY7N/cfffxV0QXioqy1iRof9memO
H6W/t/G8YlpVv5mdAbVnznwEWAxExSJ3TU33vvJVswoyIVYBq6ijE/sFvyM84kEcp5FLST3nYl0W
qj/r3nzL8S+spKWSjQMFarMYLGAtehVwmb0pDcAgz2djA7hXHdxuLDYsljC1JdK5Wbz6szkZZ6Im
eh1P3s/Kj3/BcNOQVesB3WxeA3HCG4ICTbBe60MRzl8980SrRH4uDKkirctum5pQLJWyfo75/DmR
AbgE2Cz9YtmUlisfgKmIlZidZJNCP7hIhyIQTqI9zK+cRbpFiCQGOAefPrsst9FT7oslMfJPWVlv
ptG8yTzkXpQROwoD3jSAaDofLoEo1aZv63rv0ZzASNLoU9dnH3z16XpJTiQtk1PVOcbx778lZXLh
npMcvQFPZtzgNc+hF6NhDFnU3Z2BAXwpMo2Db/+jGfb/dQ7ukv1qQV380f8xCPdP2bn/n9JyniA+
9r8Oy/338jttv/7brf36/t2l/5SY+/sn/xGYC9x/8QUWbS90aJyxXJNY3L8F5gT/jek53BsBw/vi
3wfmwn+xBDm5MCBNJvgzpMj+R2DO/hdBhCoMWWMJ1yY+/H+Sl/ufpNV8i6wc+TvhBZ74D4FY0RXG
YPVSb9s+wV9JWCd48ammaFBvdHuzORypy7RSTHF9WT262YzAyKzCBhFENv4Db/3vXsJ/S/T9U4Iv
8AkD/lOCjl/ID9gJO57jCgDa/yGHzQksKP0I7U1ldXTGQZ9dxyKMD6DA6gPtes6jbstuPeSDc6xw
ju88pRT8RbTECcwbHuXJRlpshHrTkARXVjxnjB6Vx6NisE+5tYybPJbtuQnlt2Oo7tek8TCE8GfJ
eBm9S4bFWDQWnSLe6M7POKv78cPuF4/TAujZSfQ5z9PQHvJIGm0OXL4nmt8iqHzZDmEyWi3g1wOB
xyfucd/jpulhc+cCi7d9hbvf/Lby1nthasqjEHr8tkxDZ6vzsbtlRc6NsEN8/TOjHq/NEiVT+0F3
6LljPLRsrR4aJcyVgI0GU9fVt0Q48ZoZ2N/MxtRGPX6CC7J6onaZZpKuhGlj/w85XYXjPtZmgHiL
9ch761wzPI8U6W3I5X12xmKuGfE4hhIQsZ53V9KIuEQwRcpbn7nJph6bGnGAGvSI53L9IyGF8OI1
Zr0Oswqkv2+Fp9DNMUOXowclYQne4Rlm29iN1VFBxnuFeJK9yCQ33sexoe8pdNu9UQQhwSACak1V
y2iRCNbj0FZ7RlN368S13iRdoH7HwugvoU9GDzRZGxn+MN9f2Hzrqz69JJWVXGHDyW1Ok9Z7EBuM
mVJPm46+cTqhkQRBNtVH00kyvKpxuUlauir8nh3jqFrwXEtPYgFl/Vbnuf7IYKrvyk6jRIF0jO76
+EbW/YxtkeoS1STpTXnk8pBp+QAQn9rCtS83IL8UJ5BpRQuYz7UAanNJWh3uxqlmwgJkDvzPGuYL
GI+K2bVBdnLgj+asGW4LLpBzpx2m+EQbR1PzVzLYWzyCq/N3oW0Ta67udM7UwNO8gHRGYvCfJs/U
ZzD6cuPYmQeLiMYSEiFMbMQVoqnJhqgdqNfpw4UbXIfpiUrMUL0sLcMMVyaED4lEyh1R7IWC4qE1
QA+63txD3aokUqaryH04HPFpA5WodoCMJnY9HYPOrzf1lBdHPw9JnGkj2GipgWV1MTLcqlCLg84r
wSEbhuDZEQcO/ocanWZVqllhR6ABbk59chb4VqEnsoXHt9O0bCja4TpNwbJjFAX3keOVJDnUnmhp
iB8Ws5jovMXdPGNmQ5Gmsz4EzBJZ4YIcbY3mA0Sp5iPh6buf+44CG1Y1iOdDfcGvw2WglOkJ8Z6/
marydNMMRXJCy8yOQmqPy2nf/2rdonniARnQGCKxxMQah4wPCypMoHizX7rrb7qo+56QnNfeGaB9
P++CVFOjSmURVSqYSUy/xyr/n9k9GOp20ac2VP/53YOGTQIQxnCW0Q/8Xw2EeCH/q4Hw/7qBECDu
xbCg7UW5BCi9yuHVXFWdKpxLWOkV25yBQkJ/cfM/sJ3+d4WESbf4v1y1eN+9xstSWUGzgQwJ6dlQ
eEYsoxpcEtwI5VWUx5Wmtsp1SyLpQ15PXxhWS/PQZnII39g5ihcY07RleNlI+A0BzRQ15Nte1jWX
9aX/mqjy2y7kgJ/CtkNPKSHepwMR7yALy7Mv/P5H4o/g2NVgfQ1dU60H+qQ3it7hTTow3NYGNCCS
UK8B5Xz7UMRq147YwBSADLzIc7EhFmBACYEWnNHZHAUVw2Q48z8pzPZn0+ePmm8jTMw90MqI9MJJ
KXGXc2is7c9E8pfE/dHOJ223gHsPJgsuluMvOhGPaUKA4zQ23TdsN0yyTHtV2H8MqoqcXjxKdwQJ
lL6WjWfg+9Br2xbneWbjNdlnQs8gX+k9aF8q8AbGs47lpurDqG9I9M56T43LwS/zNX5ujMHDtXe7
gzkP38qlNMwi6xuOqykN2yjB2VWinLFAPwQT/sx0YrXCDa7MKOcxWITRz9HYgH1ZVZpNdhCYqk3D
j0x3pFdt+l3b5IjSsyO+ckcc4qX+YRXpyfYXUvG0TM3dI1v3gr2s2ulcY6Yi7yYF9dV/avc3VnVW
zY+AOVcNR7pdPrUgdyazRJ569CgHzcLXon2uaajPlxWjw0uRsaKffpjjtO70LVUFTo4HGd5ZBl8y
GNZ58TiHcuV4T6GLgkyfAkhTPIVlHry7M+FWYfi3dMGzQDvOH+JpAfY495DVbrNuWxbNK9/uA4KZ
mrVX26Azh/TV7sQ9S+WB2nPFdGiT7KdNl9xhYrt4EdR8nLoYI5XJjWXdAfdcDSGqSO564fOYjQy4
YrzUHUoX4LgXl3AKmg+QDVLne8MR/bGhf2zbFRaC570sClnFXHsdrOYms9bj7LNwXqqLZYTJLoeu
R2zPP1nYMkHxAkFdldAbL6p3PRd1oP1KWXmu+24O75eldG0Q6b6mFO5iMlT3khmMfMy9k2lXRwI/
AeB5Cn2oNQ0vmd3PLF9979rQGBIZeXyrx+431Zw3TvtkP2KIXDskkL7Zq2XuXmIZ+D1gEvOjMk/8
D0n1TuSHU0M3S4hZU8boCdHswz32a2CN4PJcPImWFsXLP3WHelxZEXYhOByyIOUPZvxzwevX5tav
c/C5FSRy0bQln7OGxX1nxKt/FIu2FEI569RKjZ+enVOUS0QJ/SDtwo3d1XC/xd/KURYgms9GyWua
32tHp0H65CKg39oH2nFTzI5p37NOBybLWiqx3pH9UfeEk+2XAHKEdkz7V+dJ6BXOZLAI6XOuxxWR
ioWSiMggl77xC2YrzBAEMWOzvfexBO6756mlXrN/g/7joCBvXVX767JzMgTqVM5YdAObT287UOwb
3nVEG1AwwEu+drXi88gOPj1PXmaj9vsEu8dgAbLhVdWbIZalQ9Bo74MGw+AOS3THbwFJZBkFSPlJ
k71vY5PkMX0JG3uaw6Mni/ixMgp5k4657FoXwRbmOVMrAP695y3VDt3POZhBP2HbtwPnR+WSSdFh
BQ6/TogVZLF/mdMifWtbhHe3naatkjg7LGBE7opZSJ9bEO0nkbeEcLCkM/vJ1iSFn96FRQ8A+ERB
mFvgeKuKV/j85q7HJPNgJ6bN28x+o6qU8bHYWXzMWoYgruD3ML3PCl7o8eSxz4HEUiw/M1NPH7S3
zbuxDuCeWmnJZ80xFqrt7YDujqQ+T/FdDm+bem+48oyZ7zb0Zf4kEkCZmRhzNFwQHHBK2b5blHsz
Hg7+GWsXTY/AeNVeeNRj2F1IgF0UeE7g13mqX8HQdfaaAqW1bwTZLubcIi99L+mTwG53jqpsQP/B
j8IaceW42NemFMQBoPl9jouzt/9Q83WwW7/auPQ5oWouEDla2zPXdGBaPwyfMGsM4WktxOIRx8W8
NCyjm288qgLPQRlDXNFE+7JYy32cQ5ILpkS++kYIIoNPEE/U3mrnPbJy+GF6tbtzpDQOlHLKNZbb
bteIajoI/Js8PTrrPVkAkjNblNWbP9rms5OZ1sFoNeUa+HyOqrQgwjT1/GoNvfdEho5HrhOwRxuy
dsCzKdNLCt0bmb0ef1mWVR5o2iMXPdvptuRJsPF6kzUH2GEUiAx4+zwI9hpht+ek9Q9tmjPQ2rkR
UY0RPM1Ll67JsSzsjbRcG5kLOxNnzxlxgO5YaFou5SPO9OJPmfxhOpliKpXsa0LwznCMcEAkOfR1
P/iwku7ST+oXKcH4o2wCse09Bu/RKgaqbIlZiimAyk3hCl0WS7qRmGr2oRaAXmyT6kkAEHtfaRTo
sLYuWV86J9Gmxsb36JeduiR5SyFK7VuUkmNg0IQ3izE+UwonXkMPF/8sYw4Lam4PdS/0T8eW1TmH
z79gAC3FOh9p/PG6CnBBsdiHgnX6rjI6sSdxxXRXxWVytI2FkUgCLL0ujmo2APS919yTKf0Y2nun
VZ07iegD6qWXQFW7KiTaDYLSMfqIxiQLlUpX70uPoYMalRGaL7kq2KXziTWg+kkDdR91TpNtWrbz
p3QIit8jBSlX3zfk5zzk9o7Ars2qIec3SgivsR0DovMhyGftZCbCx24Z2BLWOLsDj3E9jNmItrZR
/qLIDcgAv3V8liFhl1z0LA4DA+JOWvT+JZeD/UIeNdzQapduRmU30NutdGMTArnaseifPVq2DyYA
qhU7s5KY8n0jbNbQjTzXMr8NQztnHGEg/jEwRL6V2uuqGYdNZajx6o29zcWm4fRu7damOlXzPBf6
d9jE4YW/VrWZCpX8ZuVQ7lRGlHfCHfYMwDXllK27G9Y+76FI/MbCLpOiaCus8g4FrKtEn4Mwy5/i
rKOQl0zPwanucogZTm+uHuur59bZcWod/3mUlU9+3ryDQ3wOjMx3dyqunSgmI7g1F7Y086ypHk2D
JntkSu62LAk7ttWs5M1EJw94Cu2LnXUDrncvv7iBj5oR1N2LVbvlTuAgX7c1BRquweG96Ubjw4En
8FVkFh6tBIQ+dJC5fk6aavpgJRl/KdyuzSZ0lHoYinx5GZNg3ps4XW44wZPPVigimLk8xFYd/gJ3
PgAVHGIcEUm9d/xEsWQnK3L0ElqtkNRnLAfsIJMjNrn2qx/uJ5ZA3ts7mm1io7P5VdgIGWXT1AcJ
7mA78TgFS2kTxh41h5pTp1tj6QJkjgZ5jaLb8VlCTuOvXvRnSxNjsJusOMHICV59UTQHay5Y8zgY
1GKTyaPv2KpobeAzrst2D8qrfrGnQv6RFW6RChvSmc4JsaWWTHym0lkeusD3djRv3s3ePm2P0d3C
BjoGkxJlMwOd6iunB6hxXIDifldl2tCL4txpN/gy1xSZWw9cn0lXNr1n43vQ0Ie90dEbfA1uSrFq
+q/snceOJUmanV9lwPV4wd3MzcWCm6v1DR2ZuXGkdK21Pz0/i6qermpOE2yAXJAYNBBdKSIzb4Rf
E+c/5zscNRf6v/c12bN3C3HxNsIy2ZZR2sNRnjAU2LTl4muNk2jXGl0Drli5Q3iJxwZ3CGAKDuQ1
WlFrkJjzlWJGjvs/bXEa58llaknyu0FlHai/9s9TtVicPy074CKQSrYMeAHWLR+pekH2kxUjqaUy
390yldfGMMe9a+tUQwRQLEMa69eufoRhaUD9wKaZlA8mDZSc5iVTQYb94rnPGWThgREvLAPFPZms
Zt828fjDbAA6iCSX9a40MzxFdeOUx9hwzecxr2fy5vAMoBiwH3y1vM7dJeR4GnjoikRtCiyIRq20
777Rztimhy4snHejD8ovlWi8o6KE9jWY5xEGEM2xa9Ni6BUulXdgJXRpLqI+/WgRWX6fGRrdgrCz
TvRdJDf2xe7dTCO5z8yU88rShfFTPdUQRM2uUV8HJSuQZw4GTKuT4SMlyP5RJlN+sVQTEhSIqbQt
JvhnQ0+np8VSQVCGkAf+8aTkNEsOBQ5jFP+iIgUXdJDmZxGXw4tfm/LQLJN9K0rHfit4aglLwq84
ZkDG8NVMY4WGGiwPwmrrQ0HI+pSSaGPgPIrnNsHRuCqkJb29ZD6VbpSVL0/c0yqynIoQzehr2d6f
xx/LgpsQx5K3Dik1hnFrRi8TzkjOBylQwbXqF/MAZahjNupiWcobj2SdY3r2tG6L3D+4lZ9xuMCe
rlVRP14bUeDtLb+pXnt6uVhwgBY5FUTlgCHcppBeA8kkafCKGeV29nCnreaFAutKFsm1i9rgoVmW
5UR7rPlFGm1Ny8YUHN0+N89DCrVgkY63baU3nqu2injmgvRAyre5z71DdSxq8Illez6ocYjpoAwY
4HPJe1MicfjHWtQWMlPZdOXU7OqosrezO/IMMHJxrrEv6x9FkVQ/2S0XiFRVcQFX2Furni85J4Ox
fsxzFTyVNAYfSzsc8ZgRVjxQ1dnA+UHSPCF5+MzeB4NNsmOiwpYX5qFPBgUUhWixXFOQWz8NzGDo
aFLd8C3hxlPjP1kgUMGakRcrLY0fbLAWhZcdvq3VMOBk244y4gBptomF7UmBWl8NfVt9sykD/roU
ZnmphyF9gEg/HEbRq+9mTpByk08LDqsksnG5s8W+K+YlHEATvGRFBwrRIQj3bEpVpis1F9NbNtZm
D5Msp2UEVLf5Y3FIdpyoV2ox8zUVqd2mFNm9N12KqangcX4maaQg0GNWh2IDFkhQDkBF0brHbvTe
U9ZHj0KcUtPOYyXPpW/HVwoUPID65PLvLg0WmGvaHuKykfB2bXvTOw+iiym2KvnfpnGm6sUg9/8o
pak+IWV2WPArqzcpbhnwDtaTALZWV4uxKwO3fQEAUFyahowaMym/B3cSiBsHKefJoPok5pyqMpdf
w9mg3FA9FEltHnqTpkCc/bGzNxIg/0THHf9IT9+0rjH+feswaTyPbh3tOMM6iClBHSCjLEb13Wfu
z+3VmYDKUZVJuVePTi6ZI3IjADGEqZ5oza928LGtmpTybBzcBueIaiYMAn3DvKUu6BRbuaays/Wo
jKleJdUCw4b+ZDBHJn8ZTrmhPjVCe54Th1aCDf0POO0YjanwKKtl2c+9WdzH3o3fSMfG2NUlXS1l
RbFNh1vdrI1bQeniGxUeNoKTZ65c3495orFEbRq/jqij6WLw7gMSxRl/CW6XoEujT8LLpnIviP1y
6BVQ4ZQ/K/hqDEBOXVmFvMqBKVNPE/FeZbZ61d9jPG9Rm+5zCg1hxeNVylYO8cnPbU02xyqjBIae
LNZ5zeMwx7lzVhVv54Hfh4iPrzEFIfd1LtsIQmqH9RYv2pkdKmZm05pPrHPDfpkFt9g8H+YnXipv
n46kyzMynnOjp5DWCyZA1gOvFAO2Y1PSZwUw4qSnjHG7NBFa4GDO1i8nTa1sH7KCI1UV8XQKCFeo
lSGG/JUiXM45PbcITIgOhA83oQOZUqNzP9hQYtrKeKhNtSx4jYrgRI9G/EagJ3gcHVHu3VL2P7Lc
MXadkQWHjMtdjDQEsmqdDorKR2086rbOkGMCc8MYCQl/yzd3GfobXcV1RlAnIl/hLLZVIy8FXPBs
m4M5iah42hqjIKvVWMOZJlIfS6AiTavof0bAU0QVO6BIIPXZy0mJzVH81NUey4bvMSVakZ2n3WMx
8vhFpdQur8aZasXFQc7ESU3obpV5UfJLlCGOaVhkqz7XI13F3vSYkzexcFvOFubNQHXhposkPRJ+
k+IKKyQAqTIqKCglnya+Uk2WXYvO+FyPany1cNQRpCLfylkm/lHZAxXEE9a31aLiZe+bTvQIkajf
JKFqnyd7dPZEKZJDaS72r6lMBS0+TvPKWisvNARPnzwigXyrQ9N/hhzR0H/GYBlcBFqYPmWqYUMN
0LANE+X8IpM/vNTARl+WIh0W8A20EViUT5Fln+Y7N3zO0hSQMmJPvnEXibZNXGIkTMKWN3TRpo+D
N3uSNX0gQ00w7qWgM/bqDh1sL9bkh8D1k5b2c1vuaUJDjTQMe9gjyYD8h95i3RIxcqUxm9w7Vgrf
VJAVmD3phEIYYvwKsa+IlivtadaJpgvx0hh5kCCh5CVnjpTooBV3iFYUmfGSc3TSJmgSPpXiT9Ai
vUd0tcofhFrc2zzH4xfSuvCpMglnovVG71GYKV6hsQ6nR5OE3BMoUv9ZGPb0gBnB+baMc/N50AXv
nC3DQ+x11Y+p97otyfnscwMp6BAMM9pMA9L22gwu/jqlXYtR0SKtk6Z5ROes3lqslmBSvSl5rUVe
PIxo6xOx4Cx9y+wy/4KK1q4NjxXbBR6ymceuh4ViIExXkWM/cGVlmtmTPjsMDYno1dD4/Wnh7fSI
gYvgb5i17YnweXgLiobhopTyncp161CmXXaqFp0wbVrOG1ZbXWvPD0DjBDBxksoFtZG7HIEpLTwV
tHpx+rXyQ9/H48wK5chrlVcD70FSlWDhPJaO0clIa1jZl6iBy99mub9Xtp2/orynMXb9MTmmdjHe
0HHmS2yJGhHEwQNc+MvBNeICidAfbKLDRZFuCwN/Qu2M2S6sw+TAayaQXsKlZIGmQi3tCk4j/SzM
VYNeuuX59d9YXwaO5lW4vCTEwZ6qxgr36Lfq4I8CrJDdmTieZAXJVV9jEHRCfntHNhqpZzz4vbc8
4YnByeUF1jNXjfFez2nzZFH3xpljxlNbeoH3LGjnfI98y/vlTDJ4I2PIvt5GfYYDtkjf2bAmZKZK
dgcl7OAwwQN9x8gwn6Zi6c9lVBob2n9QmQoVHZNRlcc6TcsNa08CcSekELWnC7k0OUesizAtj4NZ
EwbMRoczR8zBbOeF1vxo+KNFXUxSohHM8zMKJpkacK4MHdjuxZUrXqo4isIpzmgHRawTYvkS9zYj
Hwoy/BM8R6Ax+UxKMPKm+BPHXVRKVU3HGAsM1EVR8pI7anqegqqG+RskAdpNpXJG0AZOCnyg5j7q
a8ZXndc/KHRLZ2XQ3HPuogQDmiWH56IA+TSJOYCpV9P/QUQmh8WZ0I9RO85Py2u0YhCo4lXQ5Miq
xbpio45gq+DgBheAizMdIrX9TMO5cbBrHA+bSKrmHtaT9VXR0bqFKddQPUujFJHL2LgISpHgjMTt
mjcM7NgeZ0MM7dbt+ZrLBOkRQh9BKC84R7A1dbF8TwXNjFLwYKvYONoqNW52JL5UXQ4byJPIErww
KrlDn1bIzArnJ1ygzwLwE+HpkGZa5hBHwUF1q8YoPYMrmV5jAq07mwA+fuEYFrY7Tt9EkDUbc+nT
dx/7MpAYI4g+DWQxIDxnybhDA2nXeJSRxgwiojvXlPZ5sAr7W7xY7aGkrQY4grLXflKzMEf5/NwW
Q3fgrZBtEvRsJk1m3/5KYZYwTAvV81JbyxH6BaU0Ns02lam8nZkU+R1c3LyuaWxbzUPrgoihwRCc
bQt6NWuUsfMcFLgmRwRle0rJqHrNHkSjsYfxMT63w1Sd3G5pz3EkudUiOBLJTOUsfi0R1sS8XPw7
NlBAqZUiuGkQkVs1Sd/czbyS98Kvqb9ZHM94HYK5pR9qibtP3ayCk8oyBOp/9xAbE7haMxPHURG/
0XL2pECCpr0Z7tCFNYE26Yw7XVzts1OPcbL2eLLeKGirH20V0aZtDJyXP1xg/6cth/8vmQlNSwjX
xsv2zw2Fm59ZFP/FR/gfn/QHfN/9TUpfWcrxqMPT//8nL6Fn2dgCcVgJ6QkPMP4f8H3h/QYTX8Jj
snxtPxR4/P7wEvJLHNj5LNORlsWfKP4VM6H4KP/4M/ve9IQrfPIb+MiUTdflX+n7bC9Vzr+v3tMk
efaHpXxI/K+jGaf7dgmqqz295qp5bmsDNcmCsZfEg5YOfUY7dMhs5TS+DBP1pE2NFbwxeEITnHc3
oIZYa9hdYSPHD7MNb5t7dfsK7g99121frbh58cZ8XVIn8dAmakuQlWIzo38SOGMvUYFVHmxwP3EW
LgLmi1yauiC7VllxIU8ASFeKgIkosDO3vOdymfHbc5LD05zUg3/X1+mNVY/uzbP7bUuSs4ERzz/B
wf1Fxt4gOl0nNAzQW+4eh1Z94x4DhcO1X7vZWr61gsWaMjarfR/drN47tiG3gMt28VYkLWtDAPAh
dDd91H4WLEYXihc0sW3LAWeb0lt+LiQbkte/0xNXoX2PkMe8et4yzFJA3CPRfC98sQ8jv984kGVJ
KpR3L/+cOM4nxGQJSour0VHGAcA3Wslr8l1j1V1Msgsrc2h4BZHcMUj85KYvXPGPU0Xj3OSEX4U7
RsdeinntlxzUv9llBuDPaHqtv/SnQQv6WTRCuwqTfJvkPo3BCIG6CnMVAgVCSgJqkSKp4ZEHWMYo
2ojk2QdhldPsyWkK5cLu4+icLo6zaz286rI7D/n43EXLmT3Iv3sO50Qrhq5LYNRb14TLrTrsgbZB
k0jQxfe4aOTOI667otCq2wcFuxq4Z0fXp6WXxJwQXqFnBIz19iSvPXI+U7W3Ohg0hpOZ2zEW2tER
kQUOw4eQm6kZqxdgyf02Ce12F/p3Ghp/huRSrpE3mlcRFbQXhu3RzZf4vYqWk5CNc5orZ970edex
sMfvOqKDDAhMPwne/ZHvBo7KiMrnlxqNg+9Ic5qXiYRjg8jMO6vF9F0Mh9zUbbIjc7jFKg7NoK7s
H92u7vp0wxw0uNRe/yRlNz4g2L12Y+TvFLW9+yquBXCiHqDUaG/maHbOVJplx4BZacIQupvn5jo5
Vvpf/vD/zTYV28e7/M/X8/PP5mv2D1UqH5/y99XcF+SmAQiRVlD6D/vDGW6zZEta2R1LCWlLlyX7
b1Uq4jcUfMvFsCE91/EVPUB/rObeb8LmNOj7lmAXcIXj/CurOaNMXbX05+UczcVhkzEZD2LElo42
av+pz8jvE2NEkGBeFnB2GCIMMu+5HIMr2kHImLln7lEHxrV0LGclEAYOqBeARt0s3w7dyxJxAYij
l5gxPyAKA1vB5IAM6AgWY+AGvq6z/9TrJofake9QbMHdlXhK6X5ZjW1unWSe7WXEPC/EQAxZb6rX
UFBOwmzPxgi5AuBJmLIGmAjhxH48tTdm6FZz3j3mzWzfoSRs2SvBKzDQTWxyYRx4dpLtFSkXuF5o
Dw9dBXQWIal2SZbEZgCibzHOFdoP0ZryArs3XNvjlVJDGx2cyRSQ6fgV4Rc4Yv8yh/P3CTn6LneG
m957d2nfGxWZ61b6d4724aGOVPqC2WtNF2F2WWqudkWK4F+YZAZhri5Ef/0nSGhqB2vU3lcFTD8f
89pTa8hsX4T1IywCcVLm0pB5TavHRTZv1JtCYVsmcSoG4/DBPysb0p+ZWW7SaMoefJb6VS7Tip7B
OgcwMxaHweJa5hNLX5mioEgPSM1JMMD84Dgbtnma5ncKGJv3qCkeHNSP9VjhDaFvnAYKwqk7eoiJ
2jB724VesDOokT/X7Ig3GdMmHXGt3mK5PY5VlH4GILHLWC/PAFCi3eDDtvTLRJKDqS8o3NGnXOBj
GoZJ3oZMyFeCB7RGdOGnaVYNxSJk31n91r7ZTnCSQd34pnGpE2bCi7ApBu41CURAm6OqvvZFsZ5j
46wsmuCHYFoztx3PiW3j//NN2Cq+ebMinjPhs0gHXUZDIYXKJmi7O6wi++qFZgqYYbjmnNq3Nu6T
XeeM1V4M8Wffi/ZBqvKnUAavRhtNu2UY7pNpb9MnexqLz9GygJr2aBOhnYF8qiFRQkOaIZR7xbHh
HCjhfZ4K6hwnJBNS9vZMNUd8LGU57/u+L1dF9C2luYDGVXwY4ZQapxn0NQPmP9jxUnlXL1maw1DH
C1hnewZHwlvD6NPzYvAK07ZKtlfoSxO799g+tcJYAXiJL6jOcg3/aVuWMny38TgTK+ekVU0NlivV
7MesTG9GnX1WYU+VwsS7IpDzQ5l0VADEjFnamu++lc3DO1XXa7devAszDg5lNhTIqAqePUxRd9Ot
UN5K5sp26v9opSiZt8uNyiZGMqpnTDZjONtisMGWmImfrlW9mza+rWUyjZMveE4zjmU7TBIeVkCi
nQGNwzEp1psEwvxsUYS8VTOtFzXEVGdyz1x2IN96oa6zRHoswI8ffSoKzqWN1tVQ+bu1CmFelyYt
TkXmsivS+9YNjn30KyEvSEHTrm+/YFab7lNJ7mwpQSDlc9f5K9c1gQYAHxjpwgRe8VJ7TOzbKeKe
SJoAG3kxrSNsKWsQAXimHKJupQPym8Dq1bU61iDehGhp9CBMk/9aUIq7ywAazMs4PHo1/+C8JtMW
AaNt3ZDEPOnIvVnN885O5ifIvuuR4dIx7MDJyo6v2uCjBndYbo5hGT2aDnqNl25kJ9xrEHj3qTa6
Y0u1+0AB480gPHlP7eSrnUzibvR+jTrBkBJ8ZbGuBJfE2lzoNZ05FMOnmTeZCIONtNx21zK5jQFg
HtKg/YbA5W8GqB8IooVxbqwagKabUAsTD5gCgR5VNtxdRTOImXf3LogPbQZpNxXuvFNKycfe0Pil
Qlxk65vwBsJq72XjM4zSCWLaxGbR1T7QIO6eRDfKR8QN+k/TSwRLGGuZXttDtpQ5KWp4UxM6OZDZ
ZVXa3h3uQriTNDbzjirycx5VcpNgtSflB688p8i7s3qSPir5RKHgCylFDJERJl5fuCv6s+2XIDWw
aybRvJ6DYL7BZt1epFcazP6GH1Y/LQ9tkz55MVwCTlu7agjExQBzNlHtu7Exuu3SQf8Jgz0yO07N
HYfeaevATYH0ssR7TGPUPqfjJ6cq5Wc1zpeA5MuLlfbWpcpIGGVlhI22hVZBT/BmtmJd4uKYZP+5
b0S2UYDCg0Sciu7IqGIXL+m4wmtzNOUQ3IMYX7NrZq+xz2aEC5T/TBL2ZN+f0ntOETrFAP1mzmsW
zj4CMAe872R5PrFmBpDZFA5nbXVzE9mvVVsdCGcaELevOIQt0wExOmJpKVMmr10AhJ1MlJ7vz7cu
BhtN0lWgJTbBforbZgsoKAypQDGChTvbaF8DXBj4GrwbOKGZtBEcYmvGj80NmHWOQSUjoerK5cGt
fesw1tbBYD+6VPCimTQINquIL8TIqP1Ew5iJYXCdhJn1w/pUl+D9Pcwkz2FSPdq8WkIqzOUb7JH3
osTb2LVXJj3mdSLPWZDrjHXAk0redpfr0Ger45+k3nY5eVBXB0MDHRG1dFh0JjVa6fioo4OkFYlS
g2Rp5BAxXXTYFCfhY6fjp54OoiodSc173siZjqkWOrBqu2/sbN7F1FHWZGirrWGE4ZYEMmVc6UzR
gkdnU1JzdZQtiS2PYCyUVVsHZc06J5/EqYz2KNK1M3naRAdrBx2xnTMw1VPGzydV8pOIdnhKdCQ3
0eFc+ZHTZWNug8U/MrkpTrH+8PFfvel064T5Lw6/bF/r8G+pY8BOTSB41tFgWriTu0taGJQXzFkd
IG5JEs86Uiw8wsVCx4yJvjNbNNz21Ov88dxF3k7kIKBH0lTAynC4D8x4V5kOMHs6yuzrUHPeEG+u
ddAZuHpzVDr8zN3+kuo4tP2RjO51SJrmgyPbPcX0OkAdzqF/iCZC1ZOOV0cxQWuDl/OImQ4yS8jk
QMexh3hpblJHtCcd1nZJbQsd3851kJvxXHQjv40vI9uQc5sPMcZU8ATVci584xHrrDq2sC1rKrDX
FJOcwhGDSOjpALmOkmc6VD7qeDm0G9rGzKI+1hNSIGGwZcekODmbOpo+6JC6MZevS+LAQY/sX8YM
I4r6pWDnf4Tbdcy914F3n+R7QgI+McovPsG1w9zO3Ic9YvKUOXAX1tH5QIfo6TA/eJJYfUG+PtdB
e1NH7pnJmxfaxR9yHcdPdTC/1xH9sLBeCx3aJ+klto4O8iMSciPW4X5fx/w5osSMaoj+GxoCAG4B
G5DIXk2Fn937QAXADBBu02BtoKdPJByWNVgg/2AMRBa4AV1rTy4dBEGhYQRebphrKu4wxMm4fFnc
ebj4rfPLqJkSElrPz9hG0Edp/uELukZNdm50ova3YMofTFOlG2qPiTGWwn+UA3AdGFHynD0CcRAv
7Zj7L2XtnFNRZDcg5Ou5FXA1Ooft/skv2+9RVPX3yPT2QUVjnErkPuic8pxjnHqJ2K7IKbQEn3TW
DSBuvDOtetr6ndsdLJpgWJuFeTeKZhfatSoARMlqI9hvdB1i8LTIqnls2fyGegqePn4qS6kD58F0
cGnyO0KeVHglI97SGfHbTHy8fIyo1xjIPGjO5pFZKEMF+N9UBPjNZoEDKmWdfSu69EGXX+GK9Z1j
tUD8673COIXtOD2EtmQFoGD31VCcILoA+ItIh/JhmSlzW4xtRN0CNqEwOFg1pgxXRAdnycWavZnT
1pTQNNkoD8Reb726anEouQUPAydKj1gcZmf9s8zE55Yx6v7jr+BGchnrKN8YxnSORw+nGP4CzqUm
SDZ7vFTthOsjr7ZMqjayVIeK3nu7fu8ySUguhBzam++1X+xClJq4fCsTFrvwJMfPllk/pxXABwld
0Iueh6ghkwNHEwEoIrKz8ov2lC388aXD1po08rvRQFMYeljU3b4RPRF3f51jO01UzZFgpjqnZg46
lvkjhdwRz06JTjgUzRPHjvqpbgu1xhgKxeg/fs7gQor00wO7if2dR14wFPVPwEzvfm4eAXG9jvWM
6TbiXNZF6QstvuKI6t2tQum9hFh9KW2KbkOfY7PI8hM7RP2K4S14YmjEV92qX+OSvxbOHMs9MVZW
cxwqHjyZiP7L6SeuQo4CFttxNNXzXfpx/pRRLUTfSP46fvwi+uVGxalc2TH0Usyf89o2ewrdx354
o29RePHVhu10TRre+4tXUiPv1XIHCi4lqlzBftDHcivCnFyRZ8nmLnsA0IILrjFCDdDNHkwDE+Xy
wUOrE3EjRpxxvq+cPbZgC5esbd0my8DF5XHkCfsM4wxb9lK0CYRMuCfswtRdwXY9RjYTe7+T1kvP
VA5LfRWdPn445vRaMDzNWPf4Va7ozdELe9RY/cOuN5Ob09ZvGFaC59mGfdCIu23FX6ac92jWhJuW
QdBt5hC2hE3z/PGh8vhONIM5nj5+yPqXnxzQ4StrtggdgULa4+1JHhy3ZBerngIM5A8WTthTGg+v
cTUxxZ3QIJrOareOk+9tL2hvoGC+FZ5VUci2fA4FGhk501MAxuFOpDO+c/k5NxFGmo6HBe02OuGm
dHAPZJ8Uo7WD6zpvFuTfncKkF/Pe4Drur4mHehtYZD32aUc+jPOwJbNTUlvTAFqi7sU+2frQPsPJ
2ASVi9G35TcnXLJ3NavV1QMrf4auwbF/cC6/f4BUt4KGr7YQ4euLz8z9UIz0J9R8/0b0gp2tf54Y
THfIPOfGcD28fnyIomVdB058gYDkn2rBKNoIFxL9ff1lSRf7OEsLazCqB+t1cmMCD5fahEnRmYXC
o06/MFavl48PNY46qLb2eqAYHadu3rwYNfF6hd3l9PHDmJ6OHQPvcTtmRk6AfKSQz4/HE1Q3Fx8l
ZO1OUe2DjfHu5EK+fHxg/kqOhUuiw7ScGoaXOCM+BfbIWSsTWBppsG6PGgGIbgiX+8zk6pREwMjU
SHmLN7z7vKanqYiu8cg+FJJ+QWWgIaZNu61wwYzlo+Riv+L4Od/wIAfbMH8sABviELfcB4sqACjd
xfINJ++dsWX0JnqEGFffyEJWW4skwnOmyxE8lTnfp5inbyqbT4p6kpALn9axsguqUno1SgrquJgW
CEOCOIi8DuY0/RxUD7EHcIjR+iFP19JxAOqLWwrC6kQ3Tb8ry8V94RKAmN4H8U/RcDlQ9oIxtmo3
aqEaIWstJCFoY3s/5yTI8NLeDS3r/eLUd3ozbz4+/hVCWnbpCoIpAtfCABmwEV64mWZ9E62gT+WR
9XU04p1csMTIKXrvMBSzdKj5bLHN3zKA1puhGsO9nGpvH9FbC60wvcc0Jqx9FeEdKfPhZsAT2Pw7
4DI3Tc0WMHttod/Y4fcwWQ4GztdVxbB+9e+qwjzZV329Bez3PfLdC5nfaafossWP0rl6vkLhoC4r
7eTn/ytDxP//uCW/Tw2ZAP5zaXrzNf9a/NvX4se/beL+Pxk58sl/iNTiN/RkJGpQZw4zb41E+UOk
Nn9jrOh4pmXZFG+bWr7+28jR/I1fcYXnOLoB2/P54/42cjR/k2jJ4EtM9bu6/a+I1L5uvf+zRK3Q
yW2B+8ixbMtD/f6rRF01Rj3ahWVvrST+1bvOzaXuqSJimQT4oc3E2maEmQA9BS9xKB6rxfnsNuG+
978ws6JOCkBkEC1vae8wPlE7yzC2yYVbyqkb1XpycUgEwzUazbdaMJHrQpY3XZ5GTAaLWWpsyS6e
gZuTWdk5o7EFBr3xl2WdJQ0uiuyYOvLRgS2nHLmnRujRDqwbDkDhhN8Y2+/myt96Wf0MUvMZ0+o2
cOSaOtc1N+FV1n1bsuc5xGJJtYaanJ2LDO1W3hET24W0BArc9FZJe111qLW0LaIe7XH4cYbqNrMI
Xhau3xt8UC+tEx6aEbtAwHXAhSq+Qsg9LMFIri3MuM/CV6vahFni8KVr/BfTaz4lNl+20CRtFTjH
2kg56XffSajgbc25tGXbPz19D79/x/6CfdHfqP/pG+ma1GPzQPHk/MOsYc4b0dIUZG+54G4wzRMT
zC/hWN/VPN/dhoaUiLUHtvDW0OW6fHf+1/8A2/3HfwBDcBMej6McxvSs1n99kmIqd0qfrN7WKFY4
0Ymm9Q0NDBklWLNS3N85pwSpw6K+PGALeRuKWF6YnsCcJF+5clc/Z9k1IFYaB5+GpPGKxh0KYFnD
s+bQ4z5aO15oHLHOgZmmddpWWb7ZFyMRV9x4zCvREkbp43XOOP2XgTqAajvXE64V8Bjmtm/F93kM
YI1MyyPdE/ulja017793WQvQaxMScY9PjCFmWVfh+b8W0wLm4vwyVz//+3/7+iOPdZVE13Ck+fN6
yKoieBT++Up6/Rp9bb62Udd8/U8+7/dF1DNZRC0WPc+2pOn9edIHzQmJCjesja/DYm7390VU/GYK
VkkASSyYEJH+voha6jfWToUQJIXAusG75V+AQNnK42/5y7vPsT2gwRbWRIwlLOf/8PCTmEbPAu+5
dfDmrpsl9k+d/jBCNPz9Q5skXGAce09PaHpMq+4x9PL84sTdazxBjeOdi7IF4pqw0ZOVUJDeCn2Z
dq2rUOXWS0bv5hBg2sQK9z4K39rDL4U7FFAOkCvuIV0D/VmzgcsSSjD5X3s7anAwAGHW8vlaaaaw
GKEQRQS0O8K3X9Q8PLZ6StLZPSa5qj4Xmk5ca07x7C3fVI56UiW9xbloNUR2flo8yGwWYFcy1rhA
fc0+BrX/VmR2e28q5om0pwSEtE6YBsaLxPFIK5d3dEYLmjIX3ZKCok1PC87BBbm8cKc+Ck2BoUfa
2058kclYTt6O2JTa9h1RDEo9h6uUI9cwN94lpUgOKQmLIxjfezdDfh5au6cCOFtnmgptaz505r/U
JrxopcnRLoCn3jafdH8aGP51rRnThqZNj5o73Rs/MjDUhASnE3ZIyNSsnxgXGHws/rXMQVh/fKCV
Mt46mm1taMo1ZZ9iR1T9Z64J2DQGaRA9VGyluDF2mgOYZ5IyC6KWDhDtwGnVPlb2vIk0YTvRrG3A
VeqyRM6wDjm03nrG3Ou6QoTWlO5c87qnKCEYrQnemuUtNNV7ICB0DSU9dEtV1l9wZu8tHKjvY0dB
tCw2wupirNbDnW2KLApg3s9B0mMXL4pPfWjvm4zuEdnDyCCFaO6zefR2i2lWj5Umko+aTc4p3ePq
YL11mlvea4J5oFnmFlBzwLajZpwnmnbucWbN6cfcBiHY3wKqRJzZ808f5u5YqEdTWuV1EkBsnZGh
RG7uyfP/ijVhvbHdq6Qca00oJjyW11mz2JXBwK9ESzt88Sgk2PJUV4R25s+Ol3tnL1EPqjZaWocA
vRcSo12AQzHAitTEsr7j4LYJSvfTPvK98YmwFYCc3qx+jJ2G2PY/86oq0VZ6Mi2Nm2CXGSHOZ0a/
n0p1a8uiv04V8MxJE+qFZtX7mlrf8myWGGOOZtSeRk22rzXjfta0+05z78MRAr4LCr8LscXoyZqp
P5B84uBfEvIsAL+6mqUPwdjfUxZdaLUZ64rrPkaavZ9pCr+jefwZYP60rhQtE/l3nAHBhQeJ94zm
+Nea6A+U2D62qJ8OsP9BU/8jLAC57gHIdSOASzVApzsC8B8BPoaUe1GzM+z4j3szWSUOAtc9jgw3
Ng4Ztq1l5sZFWreBeO6qN+busze6v5JA90TTV+Dq5oL2Wy4YTwy60aA36TZQHUy7JpmpIxXTUTF6
pJlp/CRZOlZpO7B0JLongcIEB7v/p/9B0nksx61kUfCLEAEU/LaB9pZGNNogSEksFLx3Xz+JNxvF
rN5IZDdQde85mS0KhXSQ421y8oEXs9wYJH2/ZxVdhX8bZs/4NOaYzNuqZIDYlgJzgx2ccfwNuCL2
XAFhUa0yh2LVOhgaggd/VT3wsoiRx4DsMNBAdKsQArwm8z6fSf3iIouYemBeBVwAdkpAuf6zShDS
ZrC8qiayVTphrPoJtYoozBYlBR76HZjIeG+PkCq00tYuLQaLudwuq9CiW9UWxSq58FfdRb2KL0bj
zlLGAgFC6sLnM1akKH+qPP6X6g68DsG133M6ipo2JIGB/QvHzIkqiMGJmq2d/nfGwrGQ6s9KLT45
kbfpZoj7nm+fVe0eFuk8Sr1iWoTSw1/lHqp+puxS7AsnfxLOeHHAt/DhNnEEMU5TOi42rbmwV0q2
ts7PPF6ohcvqpht4Tgxdh17noRrJ7IO3qkdMHCTG0sKjgWunsJM4jcKO2TpGmCO4atw2FNikEKPY
1x63iVglJ2LVnUx4TxT+kxEPirkKUUR/bldBSoUpZTZRppig6DCjfxurTEXkyT+XUZSQmNiGYfkh
c7D6frTQU/TAGooV+cCN3Ke5uvF06tZt9qdW93HVuIDaHw+UfLaz07+Vq+kF44vjp8SaVwkMTyU0
t9NhyHIgaIkqOS06KGOyv4xN+OFFMH76FeuBXYbqQ3JJ8M2MeGfIMUIC8V2+vNZ0Go1brZhLZLhq
XJw1DIamjRY7P8aqs5lXsc3LQD5iVd2oVXqD73jnzSTf05glAN2A5Tw29odXl5RoaWeFmh+fuFxl
7GAxuzRzBPcsW34GPLkbtYp3xvq79mia2ZjhqZByUK+4WQlsPfWq7SERisBnPpEGf4z+8Dq5znPp
A4MlmxYAYSSUwpuPZVOEEWiMUAPlOILSVRY0R0hddOeJQTmOv67hISEZOJbLw/TTnemzDbYTA9iK
/HI044lO7B4YBQmKjgBRiq+od/OjuQqMZvjyaYnSyFnlRnNhJ2HJdwNVszKDeUC2YKL8DKuxshjq
k+8e6QKxpslOuMWst3xCZb4KlRzMSuaqWIpX2ZLviKMFHmXHf/Q3oXLmXlat7eQqaZKrrmlYxU1j
/yZXkRO9pP6s43bK+t/ZqnpKB4h/PvanYtVADasQyhGaTz6lCUu3UXslmgz58BKdeYn9LlalFLO/
1S7lI5rSVuUU4e19yceN1hM6qsgbfwFxTPfWhKqqWKVVBZP4CItVzfrh2V7FVvGquKojegxpXewG
jYUrS1Js0XzqYHogx8qwZGFC75CNIM7Sp1O+irR6+zHNjKazVbGlR5K7h0mydKpG61KZ+bcYvE8c
wqi5jKl97b2PcmL6yJNxQlfOYJ32zAJb34RKyV6E6s3X4sK7YlQ6nhLT/dL73Ln6qb03+vUcSTPu
oefYGjgvfrBm9/YzTrF0lYtVq2YsotC1iQmxcixBQibA6e7S1FVMzU06/RGORqlGGm02H1vllWhl
HYbyq9zMXTVniQUixemelKr0Jz4Y2NA0KqUfLX409sW3kgZW2E0odieI5pRVUk6tFdld/GqqtJuT
WJVrZg7wMLU65OwyRbGSZxue1x4G7/5mt5a6T7BZuHPPyanLSetOcr45NiJX6At3z4NeoUfqLPiV
n/2ImGnhYSiZaMdk/vqcwWEqzQHSiNdpe2NwcaFq1bs5kZ6YBL45rakeHgY6Xqn2ll0zXk0BmLB1
wYDy85k2Ar77O/B3NMbyyWCYs7fdv05XGWfpauKim4AYfBpKyyrDy3XxqvVeejQU2YbckGFO52Or
WtHcR2x65X9aPbAKfPLRmKXGvhtagEBUSXbIHhll0899AeUDHaMiqZfhILQ7b69DaQ1nHyWUJvVf
vrneH+BolEML1oJqhIhnne8Ydi74mkGZmygC9RU+7csTDSEvKAvWs42kyMQcG3p0BbdTp4NzstaD
SELrkQckOsImYmHiEqni+6nVu97D9ro03gFnCfPXonzFNfJuz3y80ippn2VaEflbBYhqVSEu7up3
5OcSuh710lqvn+f/1Ima45FyOAnbGV/Hkb81RfozFFCCCqP7KJ1fyJOqk89fqhLr9hJHI5VyZI2p
3R+1dQugI3LsV6Xjssod/VXzWHhshGzMj9S76D6XZfkoaK2S4EMQWflEdgYlLuxqM5NPHshyes4c
eGSsH/R48rdLrR09jLKPwsaH6rbUttxaXpk+Oc9Td3AAzN3NSjRBW/5jttrepxyqiHzjumTexik/
dXXKGkJyEocrtua3ZR+IpsUQaUUcXis5v8riBRWFviM4nB0sAlNbCCsaobIqgdaQsC5UOg5APlWT
bJgtN1zmyDw5m7hnT+CP3i8TC9C6fPYPoEOqjUIcs59crBvDxS1r7z5oyC2o4CSCFMEc72Ow58f8
R6fMusG1xj/cHWj00QAC9PujWT8L4KvLQLID6EX5V8Yfup6+dRE/DDue50PUT4hdhfk+GP4rLi2x
T/j5PEcgvcton9cuR3MbOTgsAb496UunjbSzfNSb0VpxTXx9m7Adroz8XEkIK3625wcZSPrNT5NR
/0sc+9ux8jiclftZmTx9+fwAJ0oFqywUrz4RqdhnaYAh9KZEMVB9BBwGxGfceJxYDz1i4u242Bah
BW8G2IUbQNTjk5Mt3lsRfS7v3X/bq252woHQVVAl5FNA912bXr/6ce/jDKWngLbCDvma89eF1dfm
6S+7G3NiN8PJmJLs0LDH3NF7ivZ6nNFX8vy3YqzMpzpK9jMXze3Qs88x4prD1sSuODacL53b/90h
6bRYU4THLq/5LJTJk6yVCmxr240Oubm2NrDBlDdc4lDU62wMm/Uz2Xf+sWllcYDD9aW6JTuWRj2f
kgGZ8eR6V5GY/kWjUWhPmnYouJFtM28c0HT1YmfRvCZWc6pScgeDsPcOqvltBWzm0RYLcslqgfg0
7El18Vt0crzyqrw5C5QiXuEkIQmabMb8xR4W8zmzZbLhUePgN6599kSDweq5j/aVW2m3stXOiQNX
xYvQUMS0pSAFyJQ2gpud9bXKBNUpR82o3WqrQuTq6/QyJ5fNr86TRNLZrfIbF+aBJyz3wrkaoSRH
5smYSawJ0WfbNId7xlLeP/qm9QnOw7gWRtw/qnzc8k6Wx9H2zmUV+4grnQ/bLZYTbzvSnx99St9L
mOOXDzAt6CiyHfS5fOdfO11sHUqyXnWPAnrFxl5DxyqCmMuZnBChtTTAir3sMuWOgby+S1kRsgPv
W0V21ypeRrp+yKUybGY03q+GV9uH2uj+iWnhlsplw7Hp1UWjODuuqo+Ftop9fPc0OMUlrlrAE65B
ehiRq8Pft/QqyCIqD82GVLhVxPt8ZohjzOm+tqM0iMk0Diq/VP23T5sTXBvcRVZOveH+SyvMfUM8
PtEdCZesRCgKF2IoYzDYEbVjdzjMLK7DelCPLKploDnGr4w26T6znJtjYgcuyuUlHSv3AYVspARN
4sgmMQHVCdgL13UPr6f0rjbz3p1mkJzJ61OdDXDlWhyy3fDp+TOIAXM5FMOLzO2Tw/k983m0jIX3
Sc2PJmMs/2qZgveYEzYoMrZ/g3OcOGQfR0jBrJJDLdfBMrTdPhZrkrHMUjD+xEjE/M/wYkyqKi4C
K2Ua4aVMh5y03rTCTPaNgyAoH9VNcboMF8tETKIoMCb6b5eiEk6W6Q3f014ndL7tSRT0yCMZUbwA
Z3ID1Vjf3lQ9DV04LNVHvaYK2jx7G4bhl5gPzPdEiFOF+1GmnbW6+mm1cSeTFM7S0oGL0eOrocc5
JRnzR4u7Oz6fjeEVPPd7ElcMP35ck42DiHRAL94itwBvsrOwrT0pY3m0tJZg3eAdEKx9l90U3QbN
jW7p6ruuqNFv/wMBpaSawvWZEFiDDRES8FLQw9W42niimRNmn0WWelA2CizzU90DgVxamEtBxK2H
nGh6N7vyZkCruya2fm+lD30uicutY1V+aJR5ekOb1hzNLLkVXpHQoRJCntM+67gL2sPZ1Sd7Zw1c
1KiKFtw3638OFOsNOMjxrteRtdU+TTf3NnzaL9hzX+q29IgCCKS2XuMG5sgRCBAV3+GoJmDd0W7A
qtgFlS0scoST8XBnMo9af0+5uAO4oweByCgA2d1tKSKzkgI4EaL84UnYq2emo18m8MZLF+kM+pM2
Ckt2ytz7myRs+GrUeuS/ql49OOOe3TwZPidPknQcNSfg5VQFuirj5yVO191I1b3yImHFDfvKMxxy
5MyITiuIye+BXvaKH3/C+Ut15q5qLfdDdvGzaLTnWHAV72AWHRqnV6FRQAeIjE+whNOVuwCrKZ6A
wNeQbGoDEfD0UC/Njr/fuKM9pgdFNS37qXAoZGk8ZmfuPxwA8zZsunrmIwRPa22Fyc/WWDlUehYz
ZHV4FZVgHLSIuZ6o7FDY3bdU1SOitn91Er5Ey18K+nAYechhIkrejTb+M9jkNomjf6Y2Y1wJPcAX
8GuyODsXqDK23mRVIMGZM9fAzzlMVW1QzJZ8ySPtI4/6oEMP9AHl6LnW8HsVY1IQqLvbo5XfmrYD
TNRrzJZqkzcDgKqS9/YzxE5HZuQ1+2w36KQ7GlLJeWU7d+W1U7g4QanTrvJM5ykGlbrRbZhKfEzr
M6vS80AG5+bF9ZHDcx5kXSO3Q5yRHueAteiI/bT2WzhsmDROnk0+qNe+ZcZTpGj2RjLb7uzqD7if
hybv4r0787vuRrwlqX1ONTxQY2HtUqccAp64yx4G4Nm7z03vvCtf550wLeZuidIssJs2/tRse+ea
QHwa/YuvXrGNFqY2jJz9Wz8R1F8UUJ8luSNIKngu7R0n3aKepPNY0plp5ox3iwkWvuT6uil9Y68c
yeSzfI3VLJE3q80kC0iGQPs3dpkVBz7ePFQ5BRLSBtTVNca0G3vf4jFCG4Q264/J2I2Mf/Z7DSwd
U1ILHkEwhmqefygXlrfurYFfROcx1cGYRNWp0lpknM0kr7j25nCOQpsyHHDnxdrYvvvRQdXcOFb6
zuk9pVah4bekeaj0P24i+21HDbE3+blKzsFKhEUcOXuj5iNTSo/f3pie7GJk44p+sLDMo86oEp6O
fXKr5TKknbEban/eaXl+mnLOcNncnEliRHsJeYiD8y6yq18TvogA5F6/KXHgQqAZIL9E9q4WT8WA
3Y6R3cY0bfBoPXSrSrlMEEnJj1Bc8n4A76O7kO7I+FgpRSpuxeSsJcPsGErEzFSGScUb7wS5GSi6
Ygyzn2eVXKSzMJn2q5oxPjK0HnByxiacCn0wQySBRNt9N1FinjW7/8UFvAwj216TP+Uh2VnjXGwF
38AGieyhKQL0fmrLTqLfI32zgpbPSCH106yxjMw7/HdXHmwTDAg+GnBAdA717kmmIGtcIvWEitgl
R60KatEztVere4HKCPcjOu6D9c8qZ7SNif83n5vmzLnQgc60WRloG+rtbExz4lBGrGBiTY+snljx
LuRFh0okO3ALMPkcnrqYAfzE2xlWtWwNxnRwtn5bTkmD3/k7WTYGh+oNJ8Cxkqyj8r46qwECEm+D
wZMHovK8JarV6L4iXpzaZhE7dYwVakop2b7NgEJ0/K3kqH81foxbB9Ww081lMEJpScfIwOYQH9Ti
tQfFuWqz0GMzovLMiPZPY3DKz9CN920CCHfYJZTjD4ad7hNWQc8xEXabAL1mqofr77KlUBe2IA+3
x+wqOMrwkSh/aPfQPkqZU/A++dCn5OTk/OixeiFclndzRL4+tQZAImCwvaYoCfjJ77gdxAHEiwGp
nE9CA+GSjTK/Tm0wLrVbqVUB1yGTQETBuInx66oXnOAFUNQtNed5BFt0rKLvaQa2ysPHhb551JW/
HqBnYlMRA+vMAZEdI6Av+eow8mofUiO+jj8KsoNrX2s4SvfOajhzJeVhQrS2qWxj40Y2KHSyjAm/
4J3fjOFM3fFkAYGMmvijVzks5jg14R2QUqX4iHtEeytk3G0NCjRLpteHVtjv5Hs/4Tv9GEqTOxAx
bWCzSyx4Q7njeCzT5Q/bJwJpvYZgTwLHLrXo4b+YbfezzgNeVdEyXFTGRVHMgu27TR3RnZNBvlSs
3G/s3xvOtuA2CtHnoT6szSwKJmD9/L1pLwUXq6jYa05dhJQSP2vTSPYTy6593C4fheHkp3goaezl
+mFkNJ/IHPyenTyPqhuuHulnoyYCuHgE5KiFVdvILKfAaKcUKas61UseMcYjLwo83YLCkOC9sVhi
laFfy/xtrNroxEu/Cemgpdu4WBCQrFu2TlvW/zpuctwoYWfETWD1br+tHHveNnm85Zg67JRqUlJ7
xTMgVYui43DVlE8HTRu1EMIo3wWtJW8Y6eqQ5PODoUe0d3UtPVTk2xnOL7/qTudpluV7j97Hzuyi
5l2LnCKQkeYeVJW4IRGFrTsxUPastCES0S5nPkarP5w9INAyyvfmSLUe9FWiCjo0FgEyQs0YWcvi
X1mYKtRbp722WffVEaMe8tbaz5NtPXIvdu9m0+B3ngZela7L0aUzruQa00PUab9mHehOG39n8XaK
wSFbeCVep8YMgHV9OE2Frwz1nwQIBaYnT898I/Rjq9mscWk2QBsGXlvZzLSW5JDNGUAhL80OrH3Y
Eq6LjMYoD6RDxGa2F0i8trfVoI8G/jEjB/Nbk+IqmXSkXM12ic/WNndqDG/utRdQzmddjXt9QUqM
TuZQ9+1x6A3z9N8fbeXje0cFbysbybvBLoAXSLKbRZLcTa7GDWtYK9ElFrTW2nLKOvU+aOhUJWvx
Jd5mU91sqczAiB/zOSQAyG9cY8WVro/pOdWYlcW1CBtV/8A29x7a0EExTGfzkFiJdzQyaRwwD4FK
FGo/LsK8Z/34PHjsjhiF5wfyyN5uYKzHt5EjQ2cMFhci7clbyu5IoRanz4AREqw2nEWyT4vojEtZ
y3fSBOofuUGewisiqRf1sWFWj9BzMrZLP1F8r6Zw0g30hsvCHLtSiAzqnPKcoa4VJczJpynKMwBa
Ywb4jvNCclH2kyfs5Co655/oJlr2WQXwQIo8iGJnuVpp9VwRer90ZU9smRCVl6nbVIDcg3xGLpK7
gTU+z1m3r/BdQejhQiQq/At23btXyqF7A+TJ01IKdepE9c1T1Dx7QlwamZDtHRl/p1RvQ8KMv6xc
6U+UP/g/cfe5ayFZ1TKd7E/P7sbRvEus0v7FsXjrR80d/xbXa6TAgcmn7vrfH5FFvJU9SjBoJlpK
oY/3wgIlCoLoOsJLOOU8qGXFbEHWCT+CfrK3o8t1vXSnjzp1tENsupyVrJZX5orjz8or8uKT0hhQ
RVHLpYbUvbGOdjsLK+YsrZtf5TofNb4mlV4iUS4kIkHiZxFf7D1iBe3QMyThs9K/Elw7WVwtuNdC
NY/H4QoC8VtvzZ09N91L3lVz6FmJv2188VAqE3zZmO6XytB3XEnEB+GIoFjEntDF8E41QW3xhDMl
1xLrnGgDOqVoEqs6CWRsnHkHrWehaPLJPFsG7QMZW18znSCtEr9Ntj4bEOd/gGWvV22GGBofReHD
2cQ6LgVhWtdxtwXp383gup9m7jx5fZKBBl0+OlWHFF23lOrvKh/yTTQweyl5+NBX4mLPer4Z2i8u
vPB4n1wAlVIdSrblG8OChM4xfIGDz1XZ68wNtvD7YJpvc2vYG5kCVsxH4a/wHfaj+IgktNnZN3m1
TrxACmfcyoq93hA/O+mU7FXW8V9H0Mp5TNYem66YqFjK2d53WOr06anuGUUmRZZwJfT0cElg9MXz
j5YaYitiuw8ka0qRQgDOeSZvi4zRYqn+MgpOOuvVGqo33+Cu4MTdX7eIXizGuXstMj7KzPY2RpkG
RVw4+874qrpuOpncJQF06W+IQzxOF9rWa+2/E7gSny6HW+kf9TR+Czs9R10bAx9zCA5/e84vF43y
DlUbL8SCUMHMcUM2W57b2tp+HNetLZg9+vRWvdGtErOEzp5zwlgWAIAJVWGcsylibGe7oUuWZJ3H
Hjq7u8yJCvK1fuLNBErcGv8W93uughnwRRU5AR0Dmubu8rpUgtqW1K+MrScmgcDgeLFmwLj1X6XQ
yFICGKnj6MpZGPpI8nAVS9iSnjl0xYLIEZgz1+jfWXMoAsr6M6wkIIVJt+E6dTLs6t3LR4ghMrdW
aipT8XYOjBnaaGz0x0W0D2VWM6nu7I3sB33A+JV910vauU8UiuadbOGQtPMLjTRjo1acGtzR30br
vo70iy3/eS101iTbq/8Ay4ul32LOu9oavcw/o4yLYlfWeC46bnfLCBRyFLJeny47fZW+LPWigmXo
us2krSfHiuWn7ue3vOeppQOwEQVHr9mKXlvzT5bAd5xTaosxT3HZGr8SSxCWAR/SDfY3TFJqCKZt
B+BIXhGh92uL3dgYiOT2ncX2nTtn0Ok56S4wfxq/Mna7tKOqdJFgBid9E3kuxFyeeJNh1puMyOpc
r+QWa36FTvOWCPwxlmSXL3Kd37vZzDtlZd99zpRa8kmimVtutsI0T3zZ/F0iKdLyL+Df6VtfSj/H
660Z9/EVtCNzaBbQVeeEHigehjcfuuzxaazthtiAQ2dDVk4J2XKc73+71t2KuTvFyVRTTNIJUMGG
3st+Vlt/ikvuldWHS1osGEGPknb5qVptx+SFLCiiQupI6YPK6QhkzMKQ7fxBjHsDBUAUKdXvfe9c
U5sy8FfV5r8IpL3bOvVbPjTa/CdNLHbjTkv9xE6/LTE5QdX0e0DP9yVbJFrx/Lb43Aac94i2Ky86
fmWxbD/UzPrHmEn0RFGMl7jY+4t8m3P7VpDWCsAmaqFep2fbie3Qqhhy9rTQnQjYYZXxKNOH184o
A/d5yblQ1t6ppz0UeAUnQMmbY3KOhDEu2NVfQBTNRJeXo1qsnlUB8DJO1ycIfGT66eTsFk4mpKrq
c7vQuNTTbkdMgU6uW+2zOjICXMp83VtrB73+XzIYW3cZb105sl4GdR5Aa2vDaRDIb8aRRJTgfRmL
jloI0R4uPyO7YYdQlbcCZuunLIKdVIDsWFeBQNULecmICG3Fwm1kaDL9jBzXCBWk6qBHsL3FVZ1u
CQxY7/AHhhFJNiHMF/Jc16XKrIOcWKvFie3v/frZEsb4VjvATyXX2mvLjnQy5HrcoqyVRcZh4qyk
28DeN9LvWZOuf+htLP7/v8wBFY3kpk3H4h7RLPWQZdxUxemLAg3h725sr/CZnkHzmJA9enVUmfky
MYd5wJq2HnbLCop9E+7J+Jqy3gLozbu9LU1xqdYm6SKM52kklNTQW0HgzrFrcGwVilgefeV8wwmi
kbgkV50fYTCOJVcykwlJvK0MAWrI2VKvyxi1WTdiyk/KHS8UOhN4UUVNvsU5jO7AJGLuoFUQeRDl
mjz0ef0sKBUp5VxcKe8Lt6OAwEMDGZcldZ67DzMy522RRPbF3vcZ1p0UEySMvr07MnYfmgU8XSHE
oZjxExL9sSseZa37lXL4O7UOvlyQk5c8sNzxHjnOZvKi+t1IRzIdvTxmS/8HsOPVpe6PXjcJ5qQv
D6yF0psdw1L0Zj7tNcwrova58cBzs1vYmh+a1mqO9N23IAAUuwpKkIxJeXmXxZmRiX7Kynq4RamH
P7iu6bSretx7bVJjmDBP/mD6N1MH9jgIHUciQRFKXCQFkjFM8bgAJjC9M4CNnq6M54aTNbkUa2Zz
axkFk0BCkLPMzW07aePGnO1xa3tiOUxDuS/0JD16vOtK2zU2jlOri+8zGeMbHR00vf9yRHNoSQve
jV6wJFiMa+Oa+m6wjf3gNQyq7Vmx4yCyVBhoRRyfs3GiAV1p+0PhCHHiU9ac5MA7aaouqWT0Yg8P
1IjNPUsrADRMDgg8zwKpF39FadOwjk0y6/7iPjttW90qpiPh4roIueLll2IOBNS63QtC+kADU4Z6
OQEYneOdegee4d8cvsM86UGQ1pFgmUcoqLK8+DGYxmdRtMaOZd9LjJX4hmeJXXXEvaEzQYI5xcj2
3DXOxtyd4trIwxJ63C1dS+iDrEO7Kmq+pp55aiaaEORrRs93d7kFNpWT1MIZEYa0ior77NCzlYNm
HL1ydKlNx6SDoieIdN5L2bnvXgYxUTjFFVNL+1rqunE23eXdgkd95gXubXHbMkKLOnWLc5ZnMq76
Xc/pcg3ab7zF8Q+T6f/Rbd38lfvL3R9U843lxYsSPaQOYwViSqxrRxYl1DJQ32rESVTK4pN+5TfS
rNJnKr7Y+QcL5w9Qu+VOr/JdXMxlWPYRL+OJbQ/nnx+XRsYGTdSjMwuesKp/AFFlhuSO+p74RRS2
BasVqwHKAiE0pKqVHnWj547lRjXzX2/TLqzm0ylHlK1RY487ClpxlDEx1vTnRl5zhk9ur+XBMLDV
Lz0GhGqOKW/QEzGN05DBGai0+ZQWEOVZds8HzEIqa+VDtYrklWntKm04LKXP3Jnz4ahof2h7GLUP
OVPdbyz4v8U0XEt/eAN9YQWjCIeSokOdqR8ePmDh2+wrdkz9LI7xXIGFWzoCCaRIawZVXjXjXMq+
msT+A9vcO/jxwaNqYxpZGFNOPFQWfUtPy8+EzorPbWvJ5J2vrrPJvjK7T397Y72bKv4VsxjFi41h
dyuawiRKqotgVFX00HT2do3gaVoYhnXo+PpSyos5gfTjkRPEq8S3RWylzy5NlNuXZClKrlhZu08S
GSESnsvnNPsw1JvGyBO6nvYsUObJJnKDGfw/H31rMy7esJ0cy9lygEj2VmERo3ZqZh85sL6WCvBu
Wt9aYv0Qxh3nxIRJIZeoorr0vcu9vWytcCJkFpiEgNLRFzebzLwZ9/OpkeithmIMunI2jkSSFGLw
k1324xO0xYeepvGZjZiW9ne59PGznbcpWVuE6rPvkfhT7CUW67ZuvG7//S+v4UHAHTUJJrYqhuUZ
ZxZjvwlbqr05M/bomqtLtDhfvD/1nAzwfcwXz+hfcrOKL4ynPtulzk8N+vggampge1pGUSe6dS1o
YsSBhA3c4U6CkqvuVPSPTnzHVedBW3FbMoc66RCWJiCgU/deZMLdxhO3X5lH4DbMEg56Vj2Y0HBL
IFERNlbKqdONunsea7/YsdthjOvwMM6SKoKWbjDXrPk8KI/8EGEhw0ynTLMA+b5mmv7SQujeRWK+
DRgviIpCMpEa1bDZUsXVEu5HZiz6UbM5O4wwZjqNL9dceF9qTd/4Tf0uy7k7u33zAyen3jdxlt1A
kjFnK6IyzKicn5L1j9EHyJRL8bIUdn1DqtGgq/P27WART+8rdGwCJYAOatAWsFTy5gGrajpZdvSW
+GX3oHrEBXde1KEjJocD4ZfJGGaTz9xTvPVMl0V4LIdEcQeoV/K/6raqH8FzOM0fJIOHUUe6YRTx
b3isXDok+0KO6V7tilAq76MFJoJKDd4K/+m0SlkBIYdkbbRRhClZqnCzFUB185zRQI8CdxP5oMR8
Q7E/WF46zjPBALF2szTuRo+84xTrQCgJbVWp0TNLdBmr89CbJfMaU99AwIYEMMzsS8FNzdBdeNpa
uXwekiD+MiYWaWyCM0u75avvmgf5Qm16IddFQkjXzObAcx0tlfog8b4cR/geia3eW5NZaioN0Dc9
xoE5joYPHjmBVy/8DpzFOBjtCxet9NWb2ktvekSjusY+EtslCdN2XxomxUdCk6LX7A7yG5VYpmbD
g7v6CwuZ5NnypjMPAKRlqeUyUtP1j6WqoXl5SJqH0fgpMXSe0kh8aIQOvJUfpEKZ6PHWV3q6A7bm
b5qp3iKa+qNJrvNmPY+vnF/VTo0JX4kcWbbv8tzHaQIgaH6wOieVbyyoJzrqHbM5fcoCY01JKNbW
XbU1m9Q9KcEEmw44sRp2d2oot0Ivn8u44TfFj2q35MQOE81rQkDhflAPxAIdAdvdHtjzxb0ZVlL1
B960fG0rJFBUv4E7+GJnT6jJC0hXwO74pMLxBCvCkb/c+Och6Zegcv9kZjTtWh77V8YKfGY46qEC
WANCufU219FtAfJ8YqDAw18w3zRoIlhDJ8jqw2bjQfYoq9a90qYDgcTKvkovCn71S1f9x8dwTrwJ
/2CFO+ZDnO+6ytvV2uxsve6jz7vs6LQe59ZsPooRi99cI/6mLIKCfV5YCLYQ/rTpkyAdjwTMa8Ry
qiOg6/fW14gN9JD8td9i6X4PVd1yWKPFIqWbB8r8a6GNP/ns47OAfzA77jXFkor5qY+pDqjkLc7z
Wz1cjYwlKnu+ZBMRQ+QzX7A8auLmqTK4mWSOU4Skp554Mo3HFJRL033hJeo3AhQXj3YJm53wtt0T
Zpwk8VpI1lUAnYBhrJ484+b0hN692svYAPS3hjOfy+51TKZ2a1ui3hnFebT8fp/U2m8bvcEGg1lz
0mla+D2JqpVD2/kgWTM4g2YxpIcMCko5JLt65dcwdN/O9WSGmZoGJgvc1hqBfYG/9f/YO5PmuJX0
iv4Xr40XCWRiWnhThRpZnIsUyQ1CIkUk5nn89T7Q64i2HWGHvXcv1P3iNSWxCGR+w73nErGX0Lul
2UdqO7y+IxzwYdRB5jwolHekViMoaLah6E4NtbVVnFlsvtpquoLBQVPdM2RNqCDSPCg8ecfa9tqE
GQKL4SvN/HOa492PI4Gvx5P4aNHyI5T4iOMONKm4TxvsCHmOfKzFG7ddrOw69iz42Nvnu2Wpp61V
ec59U1R7cscpdRF0MiJDmr5u4451iAYmrBDMx16ObY3IBLajcjjdzFn8ZrhkYhW3IqwcJNkE4NFQ
Y3mJ9tMkO2SZDI/9aJ+GxLhJy9+5/ahfsMDUa3SaC0moxgOWlY9ZMiCVNyQbvdl99oYOd2Xontx2
DAxSly6t1wJ9Essc0D3bdxUesVh51VOtWuZykY5+WS0eukSpgw5neVjIakPbX6itvYpnLdX09z56
q5wqfuqL6ZQO47nNan1HQCjhbGxRINuSAz9FbILn2iSsxeXbksj0IAmcPGumtZjEVY6ck1x7+XFQ
xHKa9QiXqYcu7ugj0s8WQWsGgk2qU04w2x2hIEHryPDdW8FUeVDLyUYEY5RXOcBMMGafEFQC8kpW
SLdL37S3hc/CJZ3NX0iMKDXbwdj1cnj3Y4z+NZEhZ2AaH2ELj6jrqfWALO8xo4CCOBdQd/LhKmgh
b4BJsrBz8p9RnzN/rsZ39E9M1CvidWokwRuWmO8xyq2LXycNvJqBnVwUPf75hZ8/f63U/vL5z7ZV
Kegg3Z2qpHHuCv+S48TbTVlkBAkRPMduodxD6bWjaZh/JEv5zjWwn/JyerVt++xTld2MmaYVFOos
wvK5stCC6Mm8JyDqIUXYeocm3tpgYJS3vsWA3FtG1seRj6psTM49oAroeoQMczcf525YxwxQLSGs
2IGhYOhbtV1SRZAqZO9c0kQ3SlXMlCKsGUggAZy66CQXr5kOUxtd/V4ocHuJ8WwRxRPY0wCfEXfD
gzvxYJolPOwcftXRblMsbeuq3iJMbkw5IJD0vZutPaLkgHpUl6T5xH7p4j02nMvUMblLl6TfGLD6
Lw78yu0wQcLxx7PGtOd6Y3efZfJrmC3nNhNmThxPVgTGGtnCkosBvmFtyz59z+umfWzpux25EO2R
sZ3JB/IyqH7u5x9SOyc8Z+5P02ZLpSrr6FC4nRxSE57y4jazxXSfTt4uJEoSYlpPZJWVRxdQsIxh
7dXNYWQuZwjTAT9cBXej7ne4r6cbs6B6sBBrsmJe7rrFWM6TjJ+9HgKYY/r5XkBxDqa48jeDatsj
vMoZaaI8NHG8LzGpniIyztYT2IzNqxWW7sFiFc80THd7K9O/2fM8eEXknDLTJci7Wn5xcvLIi3Vz
OjFSHSSXccMQyjJOA2NbtPoJEdZw6rCkXYlZdflpgOpYlWVtxcfouw4KHbcRF0/4JrtG+2TiPINL
wy9o697J+gk58vREqpSVMUnmH2N7dI647ZmjJ8u5sGN9H4/tPfIgIi7blhGV/2ktFVII2VJ9Cfha
iUItVLrbbs7U41SxZF7MjnA27zPvO+PMzPW1c/GU0qDdK5m7mwVmKqoklR3ixP8gGMv6mfW/tKp3
pJVnPzrcb6j5eX0s0y/fJuQ1Wsn5AwLnyRNrXCl4232tqGvbIQPi5iAKB1LZs+i2C4bupqZk0U4+
3WWALs+rK2lpkuzOiGS5i3PaX5F18QVNwj5V/KiNico3aSDfelRErh3fzlTNW6NpjsTpMqvrH+xe
UrV4PN3ue26R7jJH/a2exJfuF7SiRUxPUJw6leXbgpIR/xlBiOpmcuL7Au4T06Ms3HCGBzLV3cGI
GWkp11ithd0BJ1q+ndLvTpsHq5gBkuVeu6s4A0vU7JKmumrLBARy+lPVbrFdcvFdzcPBGK96jB7C
EQ2Ts3pohpm7qUqih75Rxv1oRPqWJAWEhF1CrxcBpux9JqC2ru4TcbQN56MRysCSaK2fqz70XvXx
Z0qD0AvmRFo/oDKYj+OICKzhTPJ1FF+G6ochWmSqvndKSrt7D6kpG835zVsArnSosbhpHAlpcpkJ
hH10QuPdyxkpL1jNsT973NYmsHPLaXHDpID+JOP8W0bdVxk2IAXJNIMYbjPzlqF3pyrGg6UNkK5j
u6WSfbngo0fEyUyUbT2JPyLI8Ynty0gVt1HZIm+y8lOdY/DummZ6IBsWP4rFwa/Rn4wJwXhdlmpA
g3q1R0oSWMMiO1U1K6k6FdEuq8bb1qvDrWOgekWF9lBVhM3Vbvdc5UO9NerwbQmRnNWRXW3w5q3G
0N1gsKi3oAwVYftKFM5X06WoNrU65wmtLkKCtfsg00e3ziWtU3OXxnmCQUw+MRhod4lf/SxHstTl
+NY3J8P0nucJn0gs5+dIIt6hW/u00e66ExMWJplVIAjz2hT+cDu2yymD0W+iuYbuYyjJ1o+XmVAq
pCHLc3mPan88+DHbYdQZ3AQRZVgvxXtU8S1WhOAxSgFSsobNlgrItc1nM6PL3sTOSEIPsblb8uCf
SeGrOtsLOpCsuyyZECatDsB8ZFLZtO3jmBC0Nj3FfvMr653feTL+iFx0CDpGT9+JoCoRotGfu14O
3cphOgA9YlsUhLfE5l2s+NAXc/lqdQRbO/sOk4ZMJ7P8IdC5lUZyJ1rgfsI1OX3ipyGEIFuPxXgY
QzwPXswLU0ofsBsRa12NGYXCEt5Jelg/AzHwbZXuiJrYcQmMDMuJd379NvS3WbGt99iJNOMw3kRF
esgMZJ5+Ft6NS+zsuo46aSwTD36t4eIy2YiIL3dR3gdlPqZMp7ryZMyQUqx658Y92cs5y7pycr/G
1Ia/Vy1ng/jSNfvP2bWNc1Oo5MVXY8EEm60QAM3i3Jn5qU8ko2y1Mu5AiW0a4mFPqQVrxEzrt4Z8
clBH2y6po90UJjVU0+WtZBYRirWnSwAncUa2HmF/gE5+VtNzYt1MPnYpOeuBBiBFmJjCC8ERv829
lLK76m9b81sVeGxRG4nAzEH0cYaAb42+HNWCStX2Z1e66Fc8bKAEIYR4MhjE+6juRj0/C8LEeNzk
c9cUCJS5Ba2yFyCjRo1x3+Go9Mv70rvmTfZqxzxlZOehOCTubDRDVGcWQmJGJRPvD1NGplEdQwbO
Rz0mX2qOr8hosb9M2G37qUAWW9+zkfuV2/xlwXfm5Eay+ek1ZEb1jCI4P4U1uWtVkX3gtXryGl8c
0/ad6Yfc0nKxhmjTCX1cUgWxMCO6QbHPdHFvTeazTg1xlNGktxIrBXJc8weADBzQCw1VVLQPBkPd
AHsu5l6PuDeYxTTvtgEAcryrWDEELtXRbjYYL1sstYHTZlt+thO6ymY3CXHswB/P0duM3xdE+Dq/
GSa2V9o9uDHRgCwAD72O+FmmqPlYrVwYDO4qH0BqHc+0YlwcW8ZbLKg2dqhevCT5JFWbl6yoz95I
zcs7eR8agHLC4uquPz6yPYN26tv7zvkOsX7s6snLdx46R20v9bYwsQxBYdzUmnClJeQkU2myr6R9
u4SsK4WbHsy2gAhcP0awwK5qdG4JVtqS7eh+JP4Javi7YTniAqWbZalmyTU2+tbIHffGZDpGjK37
WObnIS8TijZsgXma3GcV+caxtAMBY3E7m1m1ozHCnFLtQ8njYQsljijltgJK3QY3RLujk94ZYNdO
C0WRi2rL9I1t3tuHuimjne12CBIhTxQpbl9s96A1IOnBt4+/mKSxxPnuHYv+dKr3pEUhCamcpwJ3
wdZlILJR8MFJAO52SvB0VE0OY5O9F+9Jsce+s6kpezfsHJDANOYGWFO7mcYKaboVvyHfheu80OeL
yHkcCVUf+F226VStwwmAkVPCNx0nKFYr5gRFw24s5g3vfURhIXTQqGJbMreeOJLGzlOdonBcuvaS
SH3Us3uGMVkFkuhSMgxQ1lvCPmJObLbCyq1N6OQh8krEHEWHpwMn6p4U9o66wXjta8561o7pwfZs
WOVIsc5O8RSzJ9rHTYK+SyQv7L5XkQjWnmJOpk1t+u1uSmOFyNF5GvziiLyHMb7LzSd9lGFVgg1d
f2nbAI1NtTdO+pOPQgQpByBBushbwSLjXgyZoFYOyo/1pWny/pdZjgdyBv0CIbGZzKtsH1gzi8PH
OuKKJMKKYw9eykQu82EZ+wlRt4QKwdS1M5ud9m9Ur51HwcOLYBtoEUlxLLaNmZqrbgKvS2x23zud
1x+d08sHytX9XNo2lbCN7gpfceVUqLqxph+8sj24vnHFF8KGeoov2WC9g4PDc0RRukn9KfBwexHm
cEJP8jw67Ij7hBdmDusC4ERFuSO9cyrUa590H0bV7PHqDDw69U9Phy9gZORJmvJnb/sPUz6EW299
3f88zutzXaeswpUNMLiHNw6NfN6w2253ZXNIaKXW5pZxJ0a1LVbfH5Sg7xoWYiOSr2XiZs/xewbJ
y+L3t+skk2LKwVrUQ5TVC3eo3fNLkIJcxLXYImVk1kR9nVFJ8qm73hZPQbSd6vFtMj0kXTp8C8dR
MZmJbNSL4pl+tCeyqCAdLo3I/OSH302EAvjZu1Fw/yrN5s6fJg+N0VLsCxQH/tC9l+H0NmkcF8DC
f1thj+FCsm2IKv7KNfu3TU+0NY+JH6CHqGY97xKs9u4SUl6MWJLgQkAPUFS9PXCEyKKCsmMe665G
w5+lOatyvIdwfrDdwa1+GLHngpvadBOq4gZmfeXwJVMOM0bU4vqnJmBLC5VwbV0bn2uFnpqizea3
ymzeP7fDk4vqwvRMAbmR1V7Ge5gaxtNkUvb6SMC7wpkODO/LrWzQjS5EXO884XAtZHxa5FAkG5lh
PdgNv3UziUPbqwiZxnz4cyuXeoaj3UDGADi4LEV4wHCabM1SXg2vvEUPRGlpE5pG5Vux1PlzO0Zr
Hp1wKPYZcts702o+Wk/zc+V4yCn0AHGc5ynBS4VAJ47zrzjUXIOUikPMYWS24gMiwsFEd+H3EpMf
q5A/H4YMwy+a0j/3MgHDLi954AOG2UWexWKbEq30IGCwLTylZnzQ6SpDnsj9MOzpzTLGW9Gb3hNp
okFvD8YtSY9b8KvYe9da1+D40PWMjIpzqUnEmzNxyffaYvdAh14dJwd/TOhExv5PR24NXXjpMvP+
zz8hJYIHQKHrgWlxnKndlxWVRbJzu0zspdXUvOHdtp/rc1j3UCBN/szQHq+zS4DVnzpvTq2Dby/V
iZEtqkyoua5d7r264ocSUseaVf+ULgRwltEXqmtgK7lx6jUTFZhAXDqspLHFE4xkVnTCQt11mOA2
zWie1wozmZe3pREsE5ryZqSIDMgahulcnGoP13cseSXaMir3vX1KuJnZQHDKIzej8dcts04+HrVW
dXjPNWMloucBvpcb4Rr3RGx9GSaHUzas01CSfQcD9xh2TlxAbu2iveSM2/4p8VIhTl3I0ScRewcO
XM1IpiwBG/R6ssjPXiFaCo4tHwm6OhwOMAKCotwaCpwmqfY2aGPCLaa3tMJvgtt+Nyje1E49ev4E
zAexKP2qEbSC7qGjIyiaqAVZAQt5yb+UXRN1/eJEy1ukKUPykINqjvwn7K73GvZI35fzFp/gdrKo
s3u5lv0he1VLYSJzXxOQTanHtMDHp+gZz7Kmbic6g5BazWdjp96NiU2yG6lxYT7pLTptxojyibfj
jjAKELSYkbiZT3PFMB/FXdACjkBuhdifonAvSq8MoOyz4PPdp5oM5rX5JSwDGeODXTJxcbJTnqYf
kdkT5T29lRW1PNj1iyxtvY+MmDziqftzOno2D0LXPKTkrhMcS6vZyPfG8DQbrc0wAw7Fr05H6CVf
RoTl2eUtCClq/7xfFgcDk44bcmawIeDwYcK2W18Jm7pxA7H8pU3QlSsYp3l3wcvGc+L3/JA7PreB
dMNtHI+rnJCZREMol3Y+25TKehm7BzGu4yTNQwso+OvPDVsDB14371Al7LWunmo4KcPy6VZqO3GG
IiqkPMQip2L17OcDdTqE1FVHSLtXcCjC3fpiUANCACt8Rb7IpmhZVw+EHrOs5DrzeBq2xP6Anmlz
BPTuzmCpteXe5fMTFGHo9vZOPOBoyz3uiLXTbFKAAr5RoO02JUWmi9ZC2gWXJfSnNL4r64bWqsu/
obpjHcwrVJxFyIVGyC/GGR/DMVsFNb9VvnsTKnVXW5TnjUtMfcfmaGl4xVL+9bCoZie9+BrbBSaF
/g0MBQmrbKHHbv5d+NldU/GF9sDyMI+mc8LTRt8woDeluALV0u5Unu8NDYgGsRXgOMbIuxJSklIl
UkGH7YAYCwbzOOrmYXmZ4iG7jd3bNM9/2h1k6JaAoFWZN119+y4ebMI4OAh3Y6R/uj5PIxmniEkx
UB3tNN3xEH2SE0uLlxKBXOAzK2beJn+0b/oue14Uj9UQw4Nqu8T5u2VNaSWZw4Bbl2N6V0/LSw5Z
brPUXM5VOOMqhjmx5a4AVAKQO8Q6JtOhQIaLrW7qRRsg/bDusWJza9IR87L+yO2S4S6pAJQg9nA0
9CDuolqPDGtfPdvyg4YtF3ZI2mlR6Rveqr/rD9fjc0f/CC34u5E3nH4p0lvk/8lmsvlmZZVRSFgn
EiD22mkW4vxwAZlLiSKx1UaQkU0NSMltD3PMD2EMvdc10YYLYH62oa/3zuzulyUZ9rV7FXDf2SkS
HQw+EY7RAG+qlt+1F6WQKDibYusXgD5eLmx8TM9OcWxuvDUcCwOK/xRSYClenj+XFIMDfqT9XDB0
dVkUM5ZSyAAa8Gju+Nl6riBZQVDrC/c3Qq9bXud+D2xkk8qeUVhs+IywmwB5H1WEomUiFYI1TdmQ
CwUCoYoNk3PEImaepmsbux4xu03LM1dV6D5NZT6nip0EAtEHPGIlPShg4o57qelz72AYeX/Ty5kU
Cp/oW5OTDJXWYWqa+NYNZ057i0vfdZXaMXbzt+Bloc2NXPNZR11u8Lzv4acyEbEbVuIJxsppcuGv
Ede5Y92b3ll0hGEpDv/P5vzfsDmhEgvX8v9nPGe8lM3P/D+iOf/5ZX/TOX35lyJizzGhvmJCXfNR
/yYc+9ZfqCkBDLuuS/4GvL9/wjkVXwMuh/9IYZuYfv5JODb/8plb277wPJOvdf6PMXyS3+o/wjk9
W3kAQNlBQl/mr2j9FzSu9HlSWf4QCpnK18oRr1bcT2RdjadR0dCDyog22Gbgrzx1vmq5amPCX5jX
tqFxFRjvOE6Ys+F+Ye54E/q8yfkoTmUzfYxzTfzkDIwstd7r1naPub83fRKhTJd+PXXm+3rCEG51
y22icMZFZoaoKhdno+O89dGJ7UNWSFjP7GmbjBGhH8UkTlH/icX8ktuGiRd3QNXcELlHcHhjrl4r
/tI2x1DHqiqK44+aWvGQx0SSSuc2z/SjlaoTQnXCPaX4dGJGPU38Xg1gI1CPxtu4XTUogIOm1oOT
7uQFFtVw2giWyyAFXOOgR67PPr0Q8fCBcuFtMQcAdi3+gHFmmNww9A9E3hAlb6kdhvlPtQAO6D0S
yhfX+1Xb0yX1qXLZTS83Ps7dUAzVfrRGZt+jvHey8Ldr6tMs2od8vqazhaU9REaj7ZekK1mq44Pa
Oi5OfNTrZZejmCHd2YoqBvPyyxT8beKRrWltfXQJ+IC2bZCd38u2rnfYbqjrGryuEBE3I8vBrSHq
lz5jjGG4r0L4OvBq/8vswFzZ9BsIDyL+z9NdW8zHwWz9jQIrmjvyHQ3cDz8R74kyZwLHbBRb4610
85sRCJv2mkvE1NgM3Sc76fbwX9plp2Ql8d2hhyz7MujEgC/MsS5UlSaW3JzQbfUYsvo/DM0z8S4z
xWH3A+TYWarsd522807rVZ/csFQp6s9ohIFQUkN2jZFuxdy8kR8MlJLrPyL4jlgNnL3VY+3rrwpY
IKXSggQsNH8MLiMyJDEoPBJk7uDtRDztJqMTj0Mj7iOgErhX7KCzsYB0eFuDuSGCbomHT7xS957f
Vvs4n/esNWlsmZBvmBGh8y89c8u4N0b6419MUuI2lQxdpqKMYxP2nrYiPiL5bMLQOID3uev571CF
zU2yXoBN7x4S0Z89t70zm8LfTL4XbXtUTygpXxDsAbDQzXcha+abNkmtY7wvpukOday1i0rQdtF+
HtpHMKN4A25cv3vzWwzwUdpdXHfkAWqbi+1guoUnmjQM/ST9S0XavDtYj1zyzLMseZUO4MxVUCgu
lQpzUHgrZmFOHlrvzRiWABXkUZrxWxzjL2lsq9uDHYJuWpePJoqewIOjsDFKwHvJHMBPD4oRbfQY
Vj/7orwNQdluUJm/sNRnG8ujAdwfa6pTH4hnWZiLkN0ZQZ9mCAqKoPAjSkv+PSTUemAoE04vc/4d
z+nXqMJf2VLdQwn9rUv5TNcKbYVKu3CXve8hLRoLxEaAM48pSPBt4i2YnlAoqWF5baJnqdR4ws+I
nk1R5WYTkmY9PSYFJJohhMiV+iCDkJx5Bv23sST7HFdhnqfvc1rGK9qRJpOJ6fiNsqrYxQu6xlgh
dteiZ3HLfjpsm6fSECeMxkeN9TCIw3o6Luq3M+CscVZNHqgmoxkuIsaNonFek9JcX8eWfEQ0/O9V
ZH9neOmX+nZEp/JrQZXBzNRn64hXZK9N/MP5jaFp5FDgv/R0HxvB5Gzn61wybKIgn2KcOMmTs/Dy
DEZ9O9ekJKQMhTEPjdb8Sv7UzyV9b1P7fpYrbxV4CKjVwDaXp/WtI7Gi29Qd8I7ZMhcCdda5utQf
Rj085S7pxnOMbkmhGhp776yILzQxZW5jZ0XDVryFkiE2++PwVBbxM2k+8QZld1ESdDOI4TUdA5aA
68Z0RTWXZrpvLJzm4/cIG6bLLPPANm55AFzqReiJWP3hSR0Y+JTuAh6pS5lSuXQT/ZTsnLFZJwPh
1xK5fYDxxttE6hq53FFG21dnRca3UTFt6jAGBVp/NEvzkx7pDqU+G1LTvesJwTtAhthUI42kk7R3
Plj1LS6vfJvY2U5Z/JhmrTk+nYTBoHfqYHFsNC6hvVVWJLEadPThI7gtDiUMIU5sWnuh6ze1jEGE
fwXCGwNKZ1hFnD/dSNf7FIXHUkAPoCOTO9HXV38e61PlGPeIIh5trb+HnuGyp8/Q3PuAoZ4V1Crm
zDIWM1AQSm5SPH2YYt19n4oOWx3haomyMZvJH0A/Tt0CKsigtcEhsODu5hH/7UL/ptQ2WXUpLPg2
gShpEz0ifMe82VsJLbF78HJcsKuFcG1WzeI1a7I06Go0UdIbPxUkeXsFMticJ4XVEVy+YAq2V9UL
qBGmzK7Z3FcWSDgW6Fm52E9l4rbo9LxX9h4PYsjM59lzh62uh2U/TEl/piK6Gfy0/qVEA0/CDcbU
J/2gwnmS+yRVajpUs/K6G08N3ODEqO4qY8lp9n0+ccccz+SsHOrEgKcsXXPXWMoKQpOJaEks6a3p
n9Q8Wk+Y0wHP6vBeeku+bYazyYjf2te5AX+fXUU1JNdazZ8yZMIH0tXiMS7uGEBiLWlsJPdax0TH
kQD2bbIdDjywyOwYmEIDlWBkWO+rWeF2dcZkN4+PzuBmn5EC6VDbNLZj2p+BZUFuUiG4Q9vMLkhf
ssuf/5UsVnwi7BRzqzr1brJghidETCCV2ls1pVnR1VdocNh3wtE/kqCeUSotxBF5WOhNqEKoE3gC
/GS882e2+k1TZDeVEv7WLIzpVPb6JizJ+6wH1Jl1gm6tyk7Ed4OdQ1H/OrksHQYki1Pd5nc26O25
jU/gOXz0vhZOpYXc9W6c33nWFoBn0n3pjPkat3CBaVBpNKkSgrHqYWy9LW5Pd4PBkAMZC036MDlW
9YAFByHpYnUXCVvbmfvmWKRhgamKWZuqpzU0GRkbtIRrjXIHsLO/oK7I9DPRRdDIStQpnRfRV9Xx
o7Qgw7nksK2/2K2SxyHHaJmsk5aMJUNgcbw09XxTm417w6nEMuwRIT8NeTv3Qf1jHBjMz8xQ9KvD
iI/7HHcotJ8rXz2xgkRXIGlRoxpWfXMuGrwD2UKNyA6dPt4e7zADTrg7YiqbNg5UOF5lLu0Dc/zf
trIxAiqbXUbYWpvBsACyMhVqR/976PgmC4tHs4LBUfKu7FWtf4rld9+H5Iwo4wOhRbXxJACkeAQC
xrJOnRzUUg52aAKfu5P02eM5zjU2k2tBMZFwFuJuxUieNaTP9xyPheusSVviLFr3Vxu7GFRkOiL2
nPtL77n9xeiz4VLGoA2cb6ePbgekmGxP0YNL5wPONmk+/aZbZSqeGX/PM6WWAd7ZEppNVJ32O8uc
L7bf3+jCe4D2gde2cvSuFPV2nNoDNurH2uDmzUdn68c+10IXv8KjOjB7x/GyOBQQNLiRogKfZHNr
DmuGyKIOnkaLyRCcW4GhGeOivIBDydP8TdNCta/EXpnLMevFY4iHsG+mSwnlEcI4WwNzfGH29ypb
WCDYvY62Cc9rSAGPmvqiZXokSU8fMlOA8Fki6jfEgRY9UFBzQl7G8U5W4XCTp+I4WJBre/Paxj5r
Gxd1BeMM5nfeXtnqqwFuK3x1FNaEmhZz09jS9TjkYTLHunRMa90Ez5d5GkcGKFaVPg8WGGw7eZj5
wyDBvIewg4Blc0F2GAKm9gNJN7LAmzjsCWxpeKTEupQO55u8bvVGLukr/N8DNJePugJwpWDWsBFX
9toVTM21LBhk1I0+LvhyHaMfEO0aL7XAKDbgC24giZpp+sppe23MVc9Uwd92c/kDzSCjYPdBVL61
TVwbE0qxHUvjuV65uC7qrhCWxCZrSDLI5cMomfMhWHnyvOKt6RiGUIsU7HY7JoiHxUZPJJyEkQQG
ICpxWuN4E9aJs2394Tq37Q8ntT6dcPrdpQ2pmT7CgXUBW6iKaAAjDFKgf6e+xmibt/llrnRQusXZ
KFERVx0xD0kMrLfq8RCNzktMJx9kFWF+qQRTNEVAmCmCrhBIllXVU22r/LPIy0MkIDMtpLwYGDlq
PTcbZ1xo7OKCg6s91s3ysEAfTqRzHRTJ2p3xPpkx/O1pDEzk4ydhD6eK9cXWVC61DDq/fkm/lpTh
7NyMBP4015STE+pawdAatw063+0MsKCMXnAhJ+2Me3xG28AnDYLvYYQJ5dn2J2Oj30rxM0zZdLDm
2i56eEta1ZwhB0aBnZOwkFTlreG51k6Y7lEU0ANYjFPIlQa8qLaxmLJy7ePvwOYowBMwE7z4Wfvu
lPjS4iwFWj10a4uba4grArM/aZHeFDIXVb+UZVwGOzkDk9zTM0NtgoZjchisofex9Tio5OT1DpVy
kXy20doUyOUN7zIJNnwQXhtuQKxLtobGJXIZHDoTBbLZMKX2wSaw23Ph4FhYsZywfLOpgYalJWtI
wpcqx4fZcstbJcKT3zKylMokDYQHo2SnBI6fkgOF/tXU1FH2ZCVBd7vk8T1Z9/a+Ah6N7JRc5ASa
Mcqpi0qZ3s6GDRoSwhSyWE40USLyL9oba43CBQpV92F3Q9d2Wgo+XnexYTN5xV661X2TeTcxQsSN
59QnY1qL2CTGoLcsm9oL73FbWKBiNo7kp5XNBLzpPvwlfSMLIoupbU9eMLnP8mRab0M2H9nsxKco
sn7WnBgI6f0oxiaPZW5vzkWEXY2i0nZv6LMclqjr1n7e6xHfEbP00Gy6vc5xAYfDe9pOd45HFl/U
/7Ya6zFuAAFGVf+A81LiuRkYiJNQ5UkaJggPBx2hl4obdClxe+WCop6CpkU2HOcQeaVMYe4030cC
swXNe4HnZ8n2Bs5XmHPFV6f9l8E7OLlgDeMhh3I0usVb4j1UgtuyikDf11b4y6nWw9jGPctK4jR4
/DG6n3BxGr+9xD35PtsDFvT9xlGMiIGHctq2Ne9ExD5ZvC+DswSVIAWnYbi0ZDeS6nkrPCzgiTcF
OI8oZfLfpesTlxH5e8g+2H3OUMIu+WwjLMIlQCIVeEy5iCOaN3ksMRnHS3jf1cUXw5mIh45eC8nP
mzaSXT7y/Uzo0ryWRtKpP3rmY8TMjnsfxhB7cv3KBpzaVs/jdtCSrE46w9AXCOQao99I9CfSHd8j
b8bKnN6S0oi5Jv3OBvNmKnDhehJeIMHYrBaU9WGDQt4W9ACBZVkI/pHI2WhnURLpA0nbvwaETkC+
U1zO8lgJuP3/P7/9X81vHZOxqi0Jdfvv85Wuv7OfRfSz+E/pSuY/v/LvGa5n/iUty5FMXvn9/h7V
/iOmzv3Lkti0fElGnGt6LuPdf8TUmT6xTMryfWGalhRqzbb7R0ydaf/lSfZbvvJImBP2/22I63rW
f57h8reypelYnmtibJb8mfz7z59PcRG1//Yv5r/GqRe3kvkoXgNbvhGr48CVrlsKFawbR6hz9sOg
HXnsK1I2smQN+RVzKxA4jnZxj3oOBgy5KJCSy664RMwYr1W1GOiwESIEObgpM0CGvXT7lhA/AxZf
iHwULnZER856pAl6qyMDo+mFd+NOi3eKx7FDpZVaobNjJtDd1YbycPrMufwUXZhwiGNNaTdhmka/
4iqFC2k5HvIsGQNl2pJNRq9n5C16BlBk4glx3+RvSjh0PZR2LVZ1aSe+sGHBpxHjxHopR6P3okIb
XZqT1e1zAsz+FNeOhhXRzySmTpX4UWAe/mGhEmQb7RLFEJjxklxHJx0uXeTUx5B51XXGe/Yq4o7h
kV+M6wvNj7jir+OH2KEYd067sGvZ1XlzYnEoCGl85QQDXCQNubX5d+bObElyI9uuv9Kmd1AYHJNM
ajPFPGRERo6VmS+wHCoxA+6Y4V+vFUXeFkkNdu+LTC9tzW6yWBUZgPvZZ++12/E6ixZmkf3oopZ9
m0zb6cHmvya8/QLMpxM5cQp2axOhMtSSzuuxrPODyMnpoLR14Y6I+4h5t1U52R03usfiq+4wa0yw
XePBWkxKVzelFsFd3A71N5Qt9WXF2juBP2d9GnUaOqU/2RsyK/WKe9hEc2Dj7XyjTJ+xnHe4EGW6
ESOLL880qwP3cbzT8QxLysD0CKbGOCZhDjgqyOId2zLzyLI02ttGqzb0qGJC0cycmJuiS+1U2YnU
xdWdJmtyF6VBzrmjYJzuGb1vMtCKruT+lKrA30SYv/Z22Mgn6dQR0QynLpc9zRpLT4YF/SaFwZJT
Dc9WM3ugt1pnJNYWWaBwNKrBhhQhXGYCRVRQS8E2MDem6scI5eTWiC1552fYSVj2zlAclasOdtKG
z5YZtu+iy+p8VePcwitResSYvG4Y104861MLZRMlyYgPtoIKaHXdcMH8Sn6wdCpuLUGYYq11JNRi
ypOeqywQZ7cMnB1x8OFxNPCsuwaAvIgVwjfCBno+iQSmcL/y38yCeDCE4iB89CsaSbIuZezAcR+D
pKjKmzobQ0qP0wSwD+VDveuQISYq7WLzVbG9mrs4vZ+CgD2wRb3t1iT8+MPRUXbuPcs6zNTpns2h
cX/YqpB7WAFkbCY6LnakEeW6ZdAE8ivd4RETiP3UQwHYeeM0fwBU936Qo8Ba3kdB91GYk8TIlHTk
CdKoqRog1qZPXsNO3h0ROuP1E+JyEyU+a9WqLTfpkDBnOhlO0A1JW4XLvgxPnM3ljq9tAggtr26T
PHMemSrjQ4RcjG95HK699FwGCI66JxhEIoN5W7M2poSG1wSKA/xXbCjZWhnmuI0rpzuNlszevJky
WgRWfwReGA39SQxKIWRaAkNGYeXQS3wo7kcvktaur8bhmI9o2VYA4w7LgcumojEs67HUTSDXzFOA
ed3MwNTflXcQ8cx7zWfNi7ErZbs2zHn6djLoaljLerb2rgjrTZ5dl7JlPuHc7YxrQDDgwd1HRp1v
03IkBMrzf12Wc3XJVtLhXZOEHeyXwCrvBp3iCcCC4x1Mq+S5q4T/zT4fW3BakwIqOwYey671QTXd
QG2H4UAEtKYZLhZiHTqDofOj4RWWs0Z8G9ctSXxyRQa8j7n1XydKeODOxCVPYEOskUsO3nfK3aob
NUfMH6YXSzBqEJWQV40Zu3IZfw+eWd0bGts13icBlrz3hxvbGZw1qccBR29nrahGCwoiuy7Aey7x
5XdT1MVbrUB/4PhssoODHfImYGm2wqZBxKOK4oQqmJ4Pq04CUy88pl0qhRyPfERR5YdIa3lkqhZQ
J5R8GMyx5bJeDM018TcnYl2RQawX0AjK74RZIFslfG2eYZDZpyCf1UftC0h5QQnuoQZwt5qmLLxj
0er4uyIZ5evYGT631W7ggp1ShAiROpmJY3XxkK4rOJz4/Q0rPgLQEmxpxp5dIk1GNj4dcYUqEyQE
LOtDLs3RUgRDgXajr5ondaA+YLDvW0VvyBL/65Qt2QBjdIqDIf4xzXl89PJ+eknaKnsyaRJf8oIf
qBmZoA0iw/P2j3S7HzMbVpURKxAFPr3LfUesBXwOUrMmVf3uB7n7wWPl/0yzALKLCurbrLN8vWga
vH+9C2eJHAEca596D/jvHjQbNxi9n2rGuVombnIMCuA1u6KLwRpUIUmVQTYyWMgKNRiiQXVpqLnb
8iulFAdx3AegFjAP29kH7kz9o5Ce5mXkjBnRD5u+eZEITIq2h5gBJPFjjOr8OXOGpxivtcHxBIWU
V4iXJTQDhdWPWbdPUzQSe0ulfyvqwNyjoqOXAJZsYLlVLuIaBdkvQ+fR7lcNxUc75u3JBZi5D+dE
QhlBsCuHCU1zyCJzQs6YWEeQOIIDl09NtJl52e3qSGBWc7v55LqK6h/q5XqKqqWlT7lfuJ8+nWp3
VVGxHGOryF7Ncpqb1p/Fo0xSax+FffZeZt6rKVHNbfAQEkW+Le5Hv43uyt7On93YpFsiFQniLQl1
u53ag8TnCIFmpnzF6wfkwkhHd1wXgpvShEg0JEbOjYCg4LMcRPAhZdLccCUs7xLXHjHuUvzkLwwc
vvairjrxWvGQbVQngnfX9NhsZqpKXw2r7OBN4Otlrzmg+VYZo6bI+nMnrIC6AVo1WqOf5T6zPIgW
hGDF3mGbrnBgI4mHNLwStqyFucLDUmxcSuc3DWCIm6nJexRJI6wOzpTPz2U7ik8ARd1jl8XtvYHJ
BdJspL/qwsSMGA3KuqHR4OpLrJ3myQNXAOBVkr9keBUH4ILzVUCrX5Iqdd9CMPwHPgIozWMkNoHV
0SEUpSEJwsJp7to0Tu5iu7ha/b0evEcev2BSaNnWw6xu4ri+KVzL+LAMvgcbs62gh+YgJoHVqmkF
HsTeYlKtXqw6YPNLK8iSM6Tfd41KMFyG5aHVOHDITHv84cei+TRC7SQrgRCyyYaAiriIdT08g5rW
OsJDJPa8UwZJks/ODm6TNMOkkMoZQ2/dPJmNUuc+t4Y9n7T1lqrQ2HUkWk5lSH5lANf7ngWkuUNq
y++TPkCqE4QZWBiWLjh6JuHBxaDQB+DBODHb/m6WNm5321TWKfNZu1R+bbyFlCpt/c7zeCTnEKYU
PY/hUk9l9eF1gXVphszAtmxDw44jmuVqfK44lTm5j5ocRgx7sBd72TIP67SpHwZmhyedB/1dDt7g
ZCuNtpdG/smxe/1s2B0ZVzmGWxKW2anTQUK9QJ/ucEvFmySN0MlaLmWDA5I1H8LuVUGOeNcDazhr
1tNtJA0T2zRhYDUj+62GtHPWXEVAVnqxIH4y8G/SVFVCFbbf2tKJnpry6v81uSz0joF0kCZlfRNN
wLdh0LkTqWzLmG6o5OTHptISno9v5YcWxMM91oFgEzVZ8GmGMyjAqOUMJn7pv4WecX2QzCB/lklh
kauZw3M36uIlyM35Fuyfta4SM3j1qoS3uZtXFhxN1/12m6b+kfaZcUuWAwR/1Jmfk1FZJzm0vCrC
Mmze4zlKtwXbyTuITvwLo3K6Caxo4takmkeTXrL3wpfkXknMrTKzExfTw6O9ME3Lg/Ojg/AJ6jjW
OaKn1zebYa8N22SkKDhz770gSEn8299pXoUHwHG0qORgfvZjDkN05Nx9blKy8tiTe8iWtZAbwgzO
U4EVdFgnRpE/DxbVMX42p/eJIK+5CHiL7OukGkm/EGm95H4nb9Xssk1wQM7smszG96IgwN7HtWqY
rFyqTQuktm0nI/e+H6voI/YyapZKJ95lpGiv5UPBjR1bMQCmqn3yTKNedGBzljiVh6dmqgxyst7V
/aqHbD9CEQOWH5X7Smves3AOXprcMR9COxJ3vT36G6kz57lphLutHJawQQ1GYaqoYUujUZ/t+CeT
kWviqDbjm4HqGLl0rVLTcjLn1SVRMYRGMy/cS1sTk6OkxcYNNJTDgxIFBYcmnrsXkQ+clXYWXnXz
vsp+9G4iNLuELjhmMyVgDoA6Vu2RoZkYhvxOR3F8maHAPrV5kJ9pnoX2VnoznC3ghKPKigtgYloP
AuttDH2BJEx9iatmJr6sa3OWhXOD4B7p8WTxFK9cM0tuTd/J9j5GfVKuBG5f9ZXJ4rYmaX/Ti85w
aqGt8oagrEy5PtToMuiPbgIUEaM2m0o2un55/abyNcT1DoCSo23a1bDluJgIO1lN2CmRSQlmv1mR
iticSomAP/jAfFrDmx4klOwPypyijaf79PX/rcT0nz+n//JZy7nhhd+1//yv17+Of9ar9+79L3+x
/qX73PU/m/n+Z0vbyr/1Ul//zn/v//mPn/8u9Qj3n+V5uOX+z+LRf2/66v0zeS/+cWnev362yd99
gL//An/4AP3fhIWr1ryKUlaIYPMvI6D1G3PDtacbDMlfJCQ7/E14TKN485B3KJygVv4PCcn2rtXe
SE8+/xmELHn+IyXdrED+IiEFmABDh6JVx4McQFf93yWksmh703HGfm9Fwp+vNA+1I/3JvdZ1DVyy
kDaA7k413QYGs+NhkFUA52GUHhwk2/UWaR9F6AlWi+3Pby6A0DDZAMHDhV1Y9rbNTYIRYermegX9
o6Exo/B5pMdeSvQKnjgM3GlivXAfwcwgE4AjB08LfN2W3Xe0KBNBRYfvoMfxttK45mImM5pWig5+
OHCLbc2cebLS2ThV5LEeaqceB4x8eYvNSqkLZ4cPC5Sb6SWxPJbWScTVLW5L4ysPlX1wk7HbUzHU
PbZTNxpsPTKP32VShvRgpqwa0p77ZBrH7auqPYpUgJthZJmm5mme4vFn7jMoLmi3Lb+MoGJtOTpZ
RC+e4bxmdpS8l+kYraq+qNYlGy5vwes4CVat7w7hup7CmGCqJ6NNS4Tum+G7nxndwpqAV9EM8Dli
Md9N1Iv9oBoD/UGo4Va1lLmsRrqUNjEf2D4NYxbK+a+bq6y7B9EYyNXkZpu9x0p5yY5jwJihuteB
S8ajkbT2MyJCRGtfyQ967Mib48och0dC99YOd7t/8RMrewLAAWiV2uXqGOC0f80gWzSbsvMieNRT
tbHo/QDXD8HuXhaGOEEKjo9IB9Y+mezg4k7BzGSrBkhQE+VbLohCfu94SKAdJKlZ67WKucSuhDDE
PSUq0COYhIg/E2jGi4OMiDumidRnrkJ9kfR9IeCzDKa0SWJ0rNBIfjTQ3G+IQl5Hc1Cnr03tZQE+
mSyGIV0JvCrE4JlkgNfOzsoa46BbgA/HSZSZEdsxTrfywdENwn9h1RN9NGlEQVIP//Kg6RDvzk5K
Uym2RNDm2KR60KCjkDDXJEiyawTLJ+WckeDHXwRxvfgu4q5J96ptwXCSKCZHuVaa1cCGOqQkoE1i
zh7mtKjJsbKiMCAbABvAEztJUOPSisr3RE/sGh3CJR+lnwzWLbwesiGzxb5C9G21siKwqxLh4JvE
YrTk2NZLImrTkjJNqtgl659G4UCio5UgZST6bZsq3FDXrnkPqM5GuYBrFrELRIVjkgpMrCYzrqWq
wbE3hfhLGfSoVOGb9TMvfbH1c8aCnB/4OgNUsuYb2O+hiQAP1PShI5ZJY5/3PijmHN+9UcpqmRVQ
dBnq+YHHMTBZ2YenQNRseodS3TQx326NvfWzizxSq6Iqf6SdW51NrojY3cL2HpRRTMo8wpYTBPFj
K8zqPYkafyUJwryPo8u40RS3tTPhtSwyYzy45XULBILpWhfgrXkhIxoVvrPhJtdvRjV+NG3VvoVO
nBOIKyldbZJYM4e2w5fpNjNY9Ka85TcEJRjeEWvQrB3XdVZqUAU+X1THdG5VakQsqxATfWzQkK21
aaziOQveUt9pvuOI5BCaX/TdsOek7bW5FiGTfi9eoLmHRwBf5b42PfmRYsDaACyLb223RMpsGLBN
3EuLwc2H7ygxR97K07DJ8SDdGWHWruKxsdepOeChmF0w7yEj0iG2pgrjtiI3fCVgQzuqyx3mUraq
xEJWc6GMgZ1lbjzxLxwXVulb17bYbt2SdMYxyA5aTfa0N/tA4aLCaZNYY7juLJEusZBHFG9hm60b
szvYQZJ9DT11SybqGTYoL6/O0WwLMm70GJKEc19JcJlPCt7PnWS5Dr87UiMvYZ9CEoSfvWmI/KZn
sgLiZOuNQqZ4KEDetb+vv36/IVzqYo7r6h9VX17AS3TXdYfDIfknh/v/crQ55l+3I6Yueoofa6ha
oNajZdXF4QG1MT5jvLBdzIwc20tivPTMp1yrnsLESVL67couW0YDnHR+3B3xcBzHlP3S82UQtC/9
7uDqMKtwTuTFXdeq0N46vpf7SwkeaC8ykHy5FpiuhNF9jYVvnjqCposuMaxVPAgyx3ws8RuLy5Gl
Qjj4MGRkecdwMD+TftHbVk71eXTGaCtSNyzIt5NNdNlrXoCGm0cHseKB9pJhmfvlXCy9MY2o66iy
dW2TrUlcx/go5MB478wFmRI7TvejMbafEj/zQl/LtYNc0UyotaHUZnAp2VkqJOFgR8V8LUts9E5L
7U/l5Lc976n4lNulJmoL86z6kmUP63lhdWYzdwujSYz5zSliEo6TRrHbD3ONlJVPZmmtEzNu97ll
CMKcMBVpIEr9zs13iRQenQxphV9uVBSOYSAEKpE0bHQDNeWflC7KvdkZBn8G8kmokVb7Ibg4bEzb
KdZdRs2D37hdgZpDex4V6t6DzBKY2kbV35WVWR+Fp8wP37vyR0NNXzZ8i20oSp+lTySPUllq29qw
T4qqV6fAc9Uym68LclLAX7SDeTuNBrU3AhGuZ5zoR6E5RKaBgWI0mjPFFuOWHzpFGC5QQlVb3+X1
NML7Mx8NWHCn5tdBhUmQa8T19Cqv5xjBTbsHm9JT3FjX1lRjxW3ce1roOAU5oSEqhaC6v+Wvc7JQ
cesui1/nJ51iMQGwgZsByrUVnYDs+HuXRZ+x/NNd9n/z4Lj23x+cEJmK5U/AgjK0bctit/nntSKi
h0qyxEygwLFDwEU5lt6qS2vacavSeRrrTqzZJVEUlY81Ejn1ki8V3qjHCrziGpip9YWaD267RNTl
aJGWB5Wpc/UOqERkEtcYPRBwAafJYjThvS/p+QnU2qa4CcZnQAbCZYobbydR8F2ih2l8BiqX35M6
aJA75ZjV8Y1MdXDSus8vHdxfeLmmAcMlc4D/WEnYTBtLcgdbJrnJGYc1NgSMEbbRiYjETAl7l+5l
CcSglsaX2w3pZmrgO2lnmHagK8NDOFMDFaCV4OrEqheHUfdMRQTdBWD57ENvZQCANGbXaOBBpqyJ
DZPQkscx1DP8/cbArThYxFO2ZlilYDRi7finuLXjnRWHhQCryqq1bW2xLxjGcSsVhn8GkdUQ2bOj
IxK0c8nwYB7YYzKrgr3WMDvpXZLoPoBwUixAOJc6o3Bv0rKRl6CxvKfKkM5qcHBlqJiw9Ah/aBmb
gNltEh2XYMQSw8N8vQZLAN7c+qGkp9zHc8INy5Qg+psT8ws2fe0lqy6K7fuePrXHkkcMwnjE53cF
NM/WbLMrUlPMviKImPNn7yK4GV4G3zHeR1t5z0lRV+dxNPp1quL5rk5U882kge1aUD17sOM2/xJY
glDPAQCE1VcxC/lCG2tNSUTuh4LndXDPDOAD+bjCank1dVEp9APFeykdyNdX2WjZ2PFNcyjfpNuz
FJuovkrIXwNJXDmppBgh0bQKHvzrq5U6Gv3Ow5r6azanTgSlVMzuep7SmKq2X+9y7/paF7/e8PLX
y96wMAS1hZHfj78OAr5gHArhrwMi/3VYBL8ODlXP0xM2SI4TafuahxV6vVq20Ryf2TyEBzyWHEM0
cCFHy0a/CNMSP/mY+12StR2qiUNFniMVtSR5ZlOOWNrupUdLUWBH04AVcI8V23Oz/KTjXEAC9vr7
OAvDl751rEfPqYEH9kKftJFj1nHMpnpwWTCj9wTz0eJ1vwxUitdPiyuyMWBJxkuxI9mcw902LCIv
wrLMbVE7MQzveRx33ZX4abHb2qOfhNTVCDTJuFcTpjAr2gyyN0hH9y2+rNHN3G2ez9Nb48wNSwBm
gwRvdFC+G7Lvj9VceteWTeQ1cjEDaeaSSzCcz5J89KK0R4tLSpeybbCikMoLNT1ea3JuMq4gvHgR
PtlGENHYTSO1Lit8VgDuzYLgg+v4zl2aunDaHHceGujOXlKs2fO2Yiembn4zg8Y4jyZf+AVBZNAv
pUlxqSEydSLQDHLTc7KvzJbAJkwW/D8sCH30ldKfwuLWMxNqQegoWAqHX5lITtNQWuWb9mvQNOWD
nMyrSEwx3wapn44kgqOUusmcP1xaqoJ2uaB6NedhKlY1IF8SGNi2mTCdnpZykvDJx0w3JhnOzg/f
8B67nwVQa30cO+lWR9zGKcJf5fvwSbFHv/pO2/MqgI087GTS4w6GpblzKe54qlo3uXReFXwwyHRg
RV1ZrGs/n4ql00C7WavrqAyemWc3h/x2rUnQ0bzpS2Xa+wlr3jJF/SwXoL7B7Pht+EqTkfHd9QKQ
R5F6JlE33iUUNBfOcMKL0L/qxHE+YoMl5AZ7WBseqnZM7yueqHCTJ368z1vW9YukjCmVzT3rmjeQ
cc/adMgHLlFp8OkCdSLoWtEfbgAhubeoPbwN84Cqmc5oJ46ZRHfHtsnCW7Zh4X2TUMxENTWdiMSz
OiIIjuesG9JwclkVZZiuy6CDL8t0kb03wHgJyzCHrTL2wADKqYdgrLQwd3t8PeGaGA4Elcbpy2Jd
+AWdP06Wd6jlM4Xey9Lse+L1oBxXpi6bap1NqRDkiWaPnDEvmB23jxIUbd5HWLG76i1XtUvJWaIK
UI1ezXQ4Tvwvi1T3c7mCEOm8Bp7Ur3Ky25deOe33hDmV2vvOL6glYnJ9tiaT/p6sUFm1imBKGzdt
3xuQ9nVMq/HYZFd0QWWkEQzVyKYZozdAjhCHHAGWJs0tvCRWNSOV7iwcRwwoS+ACJhelxnTOCtIU
19PJKfaxN8pwq/uQ3nHbZnN2q4Bc0nImKuw03EHFcZirBjeuWZ9NC58O4icecNGIESC1kJz3SUtB
+yJUxnQpHZsswFQCy3Pi7itGFMBfH02YIFD1UFVmHsJ3RnBAdWy9AKNAtAfQzdWXiPnoH+lkmp/j
MQMC4WkjpLsnvMbhYcSPLVNaziCjeIJm8uLaWRkk1veZ7rtH4RYZkZgIoQS2KNUHW4c8xBGfP/R4
ih23hSIwHuOBdnaVLvjFoBWSM+ook1uFzfVtBBwefYCXpHOsfSQncn56BDSeN+2wHiyjTrcTvqgd
qx1Kw2g5gH4sE8hgHDKU1ZsFGEapuvhTN9o5tnTTmmvushpjT+XBwyrDXO+iKXchyyUCCy62WqhW
ziSFPFhzL/WK5rb5TWIMQsTOyqdJheqnm48BMxMLVdfNk2dLKOvdwcr6NJrUVdSW6LatB9MaWUBu
NLff7wDyXXUNVxXZpohyj3Yebuwf5FxJyyR9e7TQ92uefN/9FH7c4s8MpfvoU7Zy0LiZ9qhgrMeG
aTbPxRgLCN+9uq3CGt9MPRTZhSs3qZeamizW9U5z74c157PkyreM27bfwKL0vgZ+sh86cH2mV6wu
yyIX0yP78p6pPmnemgIoOtMhckNbgJCMqlD9sD0uy/hIhy3DLW7vmu32bQ0bkBQl/gPYawOMSc8q
iiejcsJ7N7P9s1RAaPh9q5S3uhO+Jb1T7+jzTvPtkIpmFWna0xqrrH8mbckchqLugDAiKnyam8B+
Ek0T3sRAUT/JmcKyAjB9y02l/ugmCHSLYtYdYkjCPkAIEd70XjxfJ+7iLXPgQCfV4G3pi2t3Yc0C
bhXWVfj7ffwPrfuPCzni99+08D//5T8faxzr5S99/F96+V//iX9uf9bn9/Jn+/e/6f9Djd1Gaf6/
ujMvrGTeP/6sqv/xj/wuqfveb6Hj+WR6HYYTm7zmv0nqvvNbELgOBCdP4Osgf/EvW6Zj/+ZaNoWJ
SO2/PJv/05aJ3O7S0GTyT7oE6z3T/o9o6v6v+eh3QWL/9d/+ky9MYv/8tuzQJoRHFuQavf+TLRPX
fo6SZldbKOA4/UqWk7s4cKILDR/jvgp4XCGaJJfKDuzDPET9kSiecyqBH4Hy1xEt6YNZPTYwownt
uC4KDPmJFW4GigdZ/u7KcjJ2AYL5tpccooll0uRNFvri+VwsQq9JPrqCLzP5RIPXq6NBr1sj3bJt
kR2wdNeXxEinc0SakNGl6tsPQGTOzhrItuimsm9jNsDogm34Jj0RP2uO5S3GGLLzTI3hzulFSHwX
x7wWpflzBmxWMJLEzddMsco6QL1PF/mcdIfMmulIahVey7Lq13BmJodcOqPvgtiBOBTjpE9G7lXH
Oh77+7SvHRrqRm7wNQHU/Vwk9ZOdW4RlETNWhj3xx5W6JnmKobN5gWQq7hC84hWvloJuGqs6k/5m
1ddI68WwQUCXrL3WzBjzvZMrl0uOKa+lCni28qtMCr+HIamJxWcIr+4cTDYyWuuIldM2M9wyywrh
o8fugxj66GRJFvuFKShg6T314lFUDIJplp+ejr591Yt34NJvUXBdTM66t7dcpNgHp8QEL6z6Q2wO
ANnHkfwebJ351Pe6+Aq4Di9svgbPoLbT9dyDvUaeMC6VlshipgjdT2YbtRVVDmdwVqF57nJ3YrdC
fUwfifjE0puiE2W6+xbmMWILqvk+snF/2qHV3jSMFzQ4i/RMTEHSbHZ18eBpZ+dvSPBnwIrLS0zl
NTPFRM5JUZP2g5hPQDirVj8Mougn3SnYzkOb39DN5h9V1107Ki01nVXN37pwLZJHshvECoynhgtv
q3DTWIrOnNyp97HpJOdCdB62HhtSIQaTTTs3/mPIob6RBY09XmKQKW2vyRpW5RFxz9Cn+ARc3jQT
gTdmU62kQYvuIvdtc8eClF8s7Ip7QdHVrQX4agU5tjkkpndRFJbi4zfPbkAXB2c7YK/I9h8h1jdb
t6jDrWc13naKM3XoUBXe83RiV4ErOLgz1JS8kfgxuWgRC8yGyrtoyr523PwFf6QyOso0Y6vF4smB
ZYO3VOLvvep03fUykx0iHMwbx1Y5z2dEHryjrQJCXi2XWB7D+yzS7gIbpL2xq2tr1UxppUmR76Gk
oGgX6c6wFvDPqpNkgQSkpghZUvcQzlM/fHD4s5OMKuOjwASBFlRruszZLgUWuD1+twOWtnD0ESW4
FbtrwlnXrlQmKZsd2EvFxe3UBppNC6jwO/zN/WrojWSTWjQBzJJOuLjhwyfynmxHn5smjse6POEY
jn4qem4PgM7Sh1KgxXVhNG15Z1lLM6+jH04xTytagP0tPsjhYKqpOlAjGuymRrAmanHqbGxQdhce
HSoXU0SfRW1qPosRIgaXHqiVV8o23FBa6EvyMvDx3qMSEJ/Pno8OkCEObgvR9tvSmOUh94p635up
czuaEWJNMpBdaiC702oZeNlLE5csmBKRPxS84xatheKLRN7kJ/t6avvd7FJQj+uGwcH7brTVwrsY
/fNQdMPt4KiINF2Vod13lfS4qCERNrqrbvWYQunxiRu1PpuLnKfpkNY8DWGV2w+MGBrbsqPWfamH
n3qssWANI1FJErMmz/novReZk3hsodz0fm6TPl2BMQJh4meg8CTE0mVahO49hOL2NFT5TKgvezct
lq9VC5HCmLMbt8BJkMC5uqEQJDtMNWyTeoqhgcxh+pzLRrwOgpU0tQbAqejVwtBjDcPIpiap5Muk
/ZgwsJftZK+ay3W38dPPDMyrLZogoag2vE/1FO/7MdPnIgRha7tTf66D2f9hlgZ9R2EyuNf3aAWr
wc2mm4bO92URJYzp9CGk+Z0Tj+pGBj+rsRfLktjuE1GAFvIL2VQaZ+yj2zV4sQbKzD2gCgMfIFpy
/ZBpM6Cauu4f8JdwMZ+JdeqVz9rp0WRihkeQVImgoBSI8VJVI7zqIlV3OZXjN5JY4qkZ2EXCj5rN
Z4vOoRXcSuxSQADXvY3KaPLQrehMD1Y9g9SyVkQf0MDFQ+Q1Oex3VIKbCGh/ulTWUFHh66idj4P2
yoaqO7DMU0DcO58pWkuVGA7A8wASXMsTWAAEmwLR6tAy8+z6IleKTeSVy13hr/2AHmLfJL7J+phz
k6AtL8ZyzQrW3FeGZa7dasI4O41oXnHMZqigtITal/p2GHJ8cEY6h4t4buM36qRp8goT0dOJl8hD
l/TWcxUpFn7ajj8cPwtu8F+yeesGCLuhE1Z7MBRnRySs1/IUhbo1VhB0nJ3C/Hs3NsH8EDrJuBWW
b1x6anM2Ew7rYz8wNKqiP4FEqA95R6UM4kX0gq/SfnGMAcRtNbcYiIyInjXPP5Nd83aYkLunEPnp
mR+EOhAGqY+233/ZFlgHuqlQCjRNtU7SGfdhJ8JtwYzVLwqR9Kt0Stwb2xXa4vUlqOqYg6B9a2y3
QxlM84vncRfi+2Ord19k7HLdOe0BIhuYl8NwPnCfiNZE7ImpzgBsbA4rTZmvHd3nrK33lA+MNHZH
3jGKDXkxirbYOF3V/5BJR74uDZrXqIFK2c9QNReNRzNdpnK1o+YF/k/hiBt6OkFdFqqbYesm6s7E
MkjluExOkhP9zjfL8UQ7YwrKkGAOFyfnU/OT3IZcLc5RR3CtMq/yfVSqB9Mlt3xdkOX3Nb7XVRHH
0cm2wAYtGOXK97n082xLkM28R4YINoFRAYXsslSuRZLz9oxb9VyTLcRt28d3SgMBi3Rp7bw6NM4k
8zOsdl5EtdFUf5Qh5dWumff3CA16w8oxXHb9OO4jy+W9Ta/iIcfn9FCPk30YgwDoZ1SJ6kly01rH
lsiWCKTYKqvkrs0o8fMzc1dkYfzYs7jfodOMZ59c29ILIyiXenQfS9P113TOIG2bSSIXkSAKUBVz
upET2iskaevDpFX8ELNWuB81vD7d2vKuk3J8Ct2oezLsEZ+lrRAU4qBfh2M27ZP5f1B3HjuSI2uW
fpXB7FkwanIxG3cnXavQGRsiUpFGTaPm0/fn1TV36l70oNHAzKI3gcjKisx0ZfaLc76DGJpAhuHo
CTl+lW5HrmWpTItNhVT9s1DpiA6T63cdZ3kUVk0DNSRO80NuAl9jcqebJ3tU2e+G0UC4MHvaDsgy
N8oZaqJ+HGGHPugHLlQhrgmH+OGx4ZhWbVrVWFfj/tOXiwhwCk87Ir0mvERSe9fgOX50DMjB/9Um
yjV/4ZwrbbBLJjb4xwQu8T/qaomeZg9V9arLe4a8HrzGKhjiSR6ZyzivhTvIfZmJaWPp4JtVbiwf
tV1DVzYVvxMNM4bdqG0vTu5PZ7/2m2O9kLa3yAoeVjlP24b4gfeHupadTaRzN6Mjv/BH2MESEcq2
cpnB7FJaKyT5ikBqiSuJ9QLleR7CWxjf7AjISYD+uGE+GKUg5XMNvfCK0Mrp4laDd0JNmz6biR5B
NGKJ8fCFwIHB6jgJppii+jZZdkEQGwttb6V5HcJ+9LrpBZpeeZEGGj5MoLTVYwJcCZHhskOxCLZr
kfoUr9lpfwDBr14zWivCbYiQ3ko6LrXync4HhwpFNCu5OpzC77ZuHTtPqpyyQxEn+r7TY/OKeK7E
9GZOv3gfYvIlxlh9MVVyv5vdUr/xgP1jxNpz7xrReCeBUqbwrlS0Ab4S7wbWUM82w4li5SALoprK
Hf1KQTYFTl5oB0F07LaEo7XRtYbLHOLzaWz15jBnafYk3BS3hZna6MaxWLwIacc7LEIjg0cOJMvF
k/EAD1VhXYn2WOm6c8bF13+mldZuDBuy55DpaZB5xJOtnHnIDpTvKrTpFq8AWqIeC3Hr3P1YOW9V
U2oHCRLw/v9F2PffaOaAT9Nhj/l/F/W9IMTK/8fl62f/97nDXz/2lx1U/GHiA8WH6due71kPpt5f
dlDnD+YHoAYcxHS2D/fvH3MHHQ6gL3wBwMZnZgGk5x9aPu8PJgUGP2XBAmRqIf5rTD8IhX/TO7iW
ixnV8/li89cZwkBo+Pexg2rMh0vfUYGM61tFIduz/zDd5kZO8dqyNShG0QFHwcV1WIAnqMfhOa2q
RrwWthPiATlWuC7+9hz+B8tkrvB/NamCM3ThFho8XabOg31sm/82DZmobFJ2vHnQGrPHmJeAPYwG
nJKT/gMJdEOr496ZCNwbTp2BNQ5Xft9sEtSGa1fTI4Tt0U/0SlhXPBI5ouzQLPp8a+K83GLLImYM
qo6FTGDvFT/1VBhHzercU1ub+LBjke9LWd6YZYDr0OKXYYi+SRTIwfCQnGijxvrLNOYA6cp38wFc
0SnqAsKotl76oHxiaktKd22TOTnDlyiyNrr4DTpb3XRu5A2XJyfVP5tm8XdWPhYAZ7V5022mJvPB
Lzk8x0wzzm3ZfVMunZFNwB2gh/lJ1JKbHFDZirVY9fA9ti+lhsPcksTqxoZTrX1NLk/uVDRnAvqu
fnvQ3ZAeCdXP4MMzZkaMqGT6znaUmQRT0dC3R7IZatAjhDRdBj+aL5l6y3CbUgHF7kvrL1glyrE+
dhoP3lFtIB8IABktSJeFAkmRPtQFHaLolXAWcRib3w8A22gm2h4Gh1eJz3r2j6wg+zCWiGiUnduH
DnF2RLrlyY9UUCQKEm9P8jvy8nTUyA9xjbchX8ytB5R9M0LmamlphMxDAkzwu7H5iKwTeh7YMtLV
AibcETEeWwbKh5wJGINWrEECnYyZfZKP4Nzqrjxrzi/9YRKwPOszcrjXWg0qfpt40cFBKdD/tFrj
1ErvO1sWf6367lHt9OcuG8dN39vUjIVaZ3m/hOzrklVvZzddzxbqdwh0jjudWuuwVGkcCsStKx/V
F7wORZ25zipkBWRiaazCmwJKq/oJFmh+BTbrB4RmlzJ7rYqUd6C0Pis3mjYsB+BH5WNHZzWlz3FT
fWNoVH2ZExtHnDFe799zXlAkUSLfEsvwxi3iXpbcIKWWXuoC84UGtvO8rTliYWoeQZFm4oPOe4Ty
pax2kJNgN6x07VqX/muN8GXbIT7ZIMkY4QlqtBOlCW7NnCh6Df9APQCHmBVw30sNTREnAYO/dmtV
Dxtgm3/X+hsPID42jPSC1iFSCoFhMA0xozdnLreTOa9zI0I7Q6bx5s83VLfEjNqyvSnzgyotdfcy
0totUN4bDBLaUTKraSICNiD/n5PYaK7wvdZT1v77b3GwttsGm8tK5yDaJ07xLU2aoCT4sx9rWnc/
GaEVrxnSTOR+wbVZrORNYVlYicmvV6PDTmYaXXXEaMVcMwKTOOEMuhB2Fm1TEf+KCiM9u72J5cNs
DkmOMc/sIX76NZb0tEdAiEj6orzfNLcR8D226E3pXtjWnH3lkcrqwI5OY5d/oaY+ALN0obuYr8im
ZmJxZrUXqIk22PCnkL4eFpVOpE+TPjcmccE6yijW1v19GZr2bj0Ep8JM31G7lK8JO/YthTz06iI+
4JuRu4kR8aXTGCa0qbNHAjN/utHGHPx2n8TA1GsIFdu8ZC86P/LpJgdTwxyBXW9xweYHp1j8dU/O
K8dIwsdtyn97CQFzRfRBprBxdMW7V9b6sfR/NGg/1oxdwGKiVcRdtLC+lsNNZrgADTCjOBwBS8ma
BbRJIdJkFqDG5R2RG/uR2LpSdS9hK9EtxJaHj7gnOhWxyXFWJExPrk4oK6JZs3egk8TmjX9agFuF
+Q67lm0nixgDenxp/QSDqUHfbfSaCmKzPkyjAdpAPNfdqPZoH0nCY9wAfoMkDgajAAK3ZlKsem1y
TrM4D0RFrajQ5BrNbBcsLl9Sb9wZiQF2p6hfm/huIj5ap8ZttHX+JMEoPMsPvcifdJ3/m6Y1XWm2
+Ja5rke/ULW7moX8majZDyfuNQZAF2bXyLczAkVMp8/o8Nr5SWsytVZdpNa1liNqfEvxlIaOJBIS
nihoqDz+90uvjVgIGIRZjjiR964Nm4VFNImkI7ZjR+ETUzaAVIdzp7FZ7XX6XbPeHjrbCdk7L6MB
NG8Zv5ttEjq22Eu3gSKkM4FoRHOlrf+q/JYJ+yBxT48Wfax/BeM1hFPHiZ8sZF4hWP6wDOeti+qz
S2hfhzo8MMUE1GVIbm1b/3LE6H0Dg3X0wDJGMUBs32NlmvQNKbkV9xYG360Tk9FnM7Fb14aIEIWj
+vUcJ5QagYWlb+rrqMfpxJs3DpQdo5hiC8D2DT2dZCtyQstQnUi9L+kmxqtL+cbUcmDrgAPtxHaO
mGLx+LbjwuyEOR+b0hvP9fDQv+Wdhra7mJAy2DNp56QMheQZiG1fyAHPULUTNrZK136xCFgbsc7v
7TxxLlbXfMK6m7bkqqstZP/30Rf1yeapOCEt0GoiITN1xCzc/PXl8UskSs0x9LWhKlddjzkJs7Y+
sFOAmwq7pTyi7qmOJQjudSr4bFgJCZKrhOnNwcthELOK/EENgb9plCxwUBGRfcJVBFkDYdqQdpc6
QiAjHe9nx3AE48XchbL61qRvhZGfkL/aeA3HL1/3CiJ8H73KECEM4a2AIPQVM5C1kx7e3KbHdMEk
9hCjBAi0NmlXdmlN+2FC+kHk6HRK4694Kp39Ug3mqvDiehvF9ngpSEZ0xNKfBt3/FWX9K7Qz5oO2
Ex///C52+O7//DKaWM4ag2Zs/ny65sxtjgsooq1Q8jrwHj1Njy8PcgiK18+6gSo58365oPWaA3tA
8po7jXUUCT26zrZ+k85DfehBd7k+BnTM1TCHasVtVRkE60KuQroK2KLCoTJgi7lN8oEdAEcbL/GT
1advmq/Gg6ZnG82EkJ+Q0DexOF5lSas/RkbrCMDfY7WWUF340V627d7tkuQ85laxFnZnbdxiHYNA
Otc2GsGIIQ6BO9nRaRr3KmdJ0AuqRE+JC8pC/YzSXT93JlS6ukN1CJlDWyk8yLfWlmARGi7qog28
nHc3q4sX9nxBUbTNeSxSOJoQQnbs/6I1TFta3HpH9wjiMYNCAn7Ti4OkaChW8TUuqIUbNYZDPITD
XNzHRg+uhW0N2G4QsQj1gZumW1NjxpsW9go1XfwTapoW+ugnVzXnyMYeSj3UUbS7bkwaC586G3/J
FgU4Dt4eKJxo2FZManyG1zIf8Stp64fsN5CTP69H/egNDcuk7MLlAN+W8ynAp3xHOlqcefqzDQmF
XJbK/wRRkO71pCgOXdn5GyD+DHyZXvrRSbegH0wknB4hnAEhSdB9cNcyF5gG7EPkbYPKXPWDBm96
QF9hg9VfMVyaghz65wHD6BaoaLxe8CGEjvXK8b0ffAOVlwudQmAN3BguFN3I/Rn3CIYKcL/10uyt
iVMqLW2ABRg4kQomwBSbfG+XeQDYe1sNY/Y8ZWpXkdC0NofFu9iZ/hNuqh4mXMNPQ845JOc3OwMR
7TXGFUrJnkuEu3e237p6RLGMAnMTpUm1RZm/SQrigvCSA6dsuKrHrDrY+ING/jMdgiToTYePgjHl
eGHGSfJOAcjkNOfjFsAI0jAwpz71kmWDZe3Xk0HMS/aZEeXnjtZBTfhyIVi2DtxLQjbipdwp9VGV
c7WWEyIC3/EP41hAo1R1sePtvy+seN4Shjfs2Qe4YPQIKQOoXo2zt1HVZJDs56XrXJ+RtpRyTxAe
vcYySKSEXHG4I1YTVdrrUOfmdvSod90E50hZQakE/7LOITnyaXprjYRsuKLQyakmritdih+9JAqt
MA4m/9JndP72Lov0OMyLtv7Ue8RomsEHrEbTs0BNfjKM6CtSC9EjcXRN+77aM66GIz9A0Gia6ClN
PP0haep+ivrS6vxxEdFWu2IqSHvtFv+mj6o6pAQwhYlDiKZhQ05cdGmwikSKZz+SLytkrGfRqmjr
FzrtoWt3z44kdrTzwlpIdehm390NFNlY1lx1J6BiE0ewYWjeiDbJp40DJeTCN0E8V8YdBcql7A37
9OevmIgadwNVWqNFxU02v52+Gy4c8jH6tU3qtVlYRaTWpHOMFHM25CkpgZxNqXmwRy86or2K917s
7skvjC811P2z8nf50PubvkryDVuehzV1YD1KRZoRFM37eHyzcqpd1+tQbg6c88jCPmiDr3xSWUfK
8jdxlw8A0ZhwXA4UKFp5K7tdI/hMLfhe1zyD7V11iorBtvDS+h+DZTU30/VfNaxlge5oNcdZ6hIk
mdLQcg8Fk4eoWijDPYkmipCI87AqGRXXWTN/ajr57Gne71w+krzXbRBKljhntX41USEFqqYqzIia
aYVmHBZ2/geitV66ei4OrmbyAZemRiBfT8b3SNC3S5lxyED1po/GGhBf6TQgFonRWy9QLeEJHYxM
sJw27sSP5YdHHrFBSt3G6rkCjaxRR2GQXsfCa3wxQobN1ldXKX1N5ExA9Ky65+zT1wOyww8msUFf
25BC7fF9IMxl482dunG4jGurNJ65pR1ockALxPitp0oEDGHOvEsbY2+bbIYKIYzz7GFcrM0BimbN
DKbj3Y7C6YDPkTq12bcyH4ASojfE4TFDJnJukce4seU1ciO72fvolo91FCTUy+dyRF7FeGk9EULA
BT8UR5fmZN4zVehvepuZt4JYvD0xVFSjDx5ebThb6tlwsU3nLgoLh5iVn6qiTu4pNHJ7QHIW4cLa
IHYm2rJkLzxH5zjyPTgyDj21jKawNo2Fhbhu7dnik2yZGcumK6dup2seyfN5c2OMQoLoSLwkAe/r
FKjsxnWba/sg4NF8EY9ao91DlLMfzLbdIutEsGnSb6UTbYKMaTcrCvXHdePjeuTACVJH5QBtaIWx
Q947L1K7JXeSoypyNuiDdbBndLBkfjuHbvwCUf0IMDSzvd9Uuww/zIsg5vpQK/sXsOrxqPlMlAbg
9wI81YRn6SAfGJu6a6wb2MV4x6tiQnp0QHOXOgiH/I2cmXnbuf13bsrlJjSK/wqjda3y70WutXsD
kkjQTt5X5Kv+0EwRS7IMOpV056vAM7PJobXtqvpbx1D80GUwWHRHxuwKBWqTekBjqHuvqA+rPdr8
+mpHTn2NptnYpAU1s+BEr3Go7lUpiYaxAINZTe1c5ol19Mg18ZSnJNHXRmzfhN6BetOHQzkM5skr
mTZxqJBSqQTLKobEa30e9jGa6E/BZlH2qEAiRh+rMRtZWbI8WnuZdx+yhdsKk/DKqdrkIFu6Gjg9
q9ZcqktryQd7o3xhZFejFx/pIhoDq0f+VqUCcg2Mq+MlScrmxSHvERbJyEazdrdg1WG6oxX1LAqC
SfeNW4GyGxrj8E16Mt0qAE8lWg8uK+0RcI1/78RE3NiR321uWJOyWh/oMMelMb8w9r0w3/++ALlZ
+VY1vhZQVZp5CCM3q0JSlIjVYPu0GZgthFMc8WJWNu6nxJmxWdXOXp8WVuRQRdw5+0L2at7HSCPZ
WQvwmjQ7izxEsoNn71JJlxGP178vzdZIp+JDVUuDynP4oTVKhBM9041EAngn6Jxe0ITEa27D+BvJ
ID/Ix+xf6q79sPL4xaE4+jBju2WVk+GDauT3umGDmg8mHrRSsCvOpuEyPexSueMH7tCo89DxTpZE
JihjurdZ8VxMGFckzdbOz/y7SmuPZ5V3by8zrIRkIoHZP6Ie5ZPmj+oycLbcJYZEY0HzMmhLvDfa
Kg8naZbXNPGLXe5+irmw1kwvFrag+s6Q+PfIYchDbMVoOlWdbUH88F0dlduZGMRGRU+IjphtI1nK
CVisO4DYjf3sWal1KDQQzTAsVq7ZjS+L4b7NbW2jme7Ts+NDrmobm8GXW4YjiYMkVPS/pmmeb0sx
nOFC7xM8XZdlIjcC4PlJtrO1mfLlh8i6+am3AyyNSVlpbG3Ig2wdRpyean/pWIPWZdIOe2If5Qbo
iBv2FkKqPEt/FE47UAYNb6p0x1PklWOoSRxqwkh4M+SzD7THdC9dfE6V0z41SXIsejoiw6uaHcok
dlAF+D8Jc2wF47G9V1XbstqVp0ZK6yAdeu53f2p3c46uW7mVWhU957eu73vYrZ5Zo61DLF1yyfGR
bvoD+2rSWeudaJzxOj++EBTWYxRk+EEYpM/QcBNpbbrPne4178BL96wAJ34c8w2U1QeBKO1hK8XW
b+1BJC1kX+9rOz/Olv6TjWe6Gez2oEVBYSzdGoF1VNc8ArSyALxIW68xnsM9slFcVYRDbhFsOQP4
FfEGVzg+9pkR5IVip+1FcHeQJi3FZsgCx1ObIZ3LvUg5BJ0k6zake3Qrweyx0mJg5TStC3y6CgGL
NyOoKxk8sotdpXP6BgyKmBTDohR0Y/gdWJYmVuFVjla7HnK07rC9gIoE6J8/J8uAP1XWX+10tTVp
rfXcHULbdohAx/XP4IugcwhifrubaoAafnbzbSa3AIk65oubcfLetRFUN6psVuNFF4xaDIPJrnEJ
GaCbe+o/jahK8bUUxJy41hcarC08H6jciX8WJmoxSbgAVxCPhzZgn2bIZtypboIOCX40eL8pW+DA
OFsWQSpI22FbmejYjPwtTwAzZ82b7bzbzA3XXsIsX1omuQ2pVHyo9C9NVPkhA5AMHYUZAsaKk9dU
oWqGhzyaziQHU7yfBIIfgIZ3rJXduUPWzIvPmadca82MLgsMfP2rpl1uTckrHE8uDWX2xSoXL+M8
6VwIRrXreO8+Cb0JMbmfrfpT8d5ZL8UybbSmCEy3tI95PG7ROZcXXWNm6fEsJXb1NuY9pbJ+K+x8
2LMAjj0mYlHharugbb0TKxIi7IgqGuH3tDpHwcXWUvJGIQXgSt+kubEzxYOyzUg26F36AbTVfPIE
Q0grQWLGXDuJ5sBkjwmDCiQwerIVHiuSlOyr0eoHY0l2pR23G8/CAzGwm8UNNlWhz81GZhZqDg+r
fR6NJ5p72DCpHQec/OdYQlGoCH2PyLeFCko+x0xTeeDmeWPAUjxYShw+jtzabRz2HhPvsk2eACC2
AUFrzibzPAhLy6fjTV7g+dvR/M6WYoU+Bdb7T1X2ICzn303q7WwjNdltFPnxzy9lp4n9TAnE1EM7
VQlTZTynYWo3T7atbHyGCbpAmRx8BHp1ARt+sZC0NlX3kRXxz5Lin3KZgFypdQdfICmyCnVi5vmM
Un2cTf3DmaeQegK2XgFMTZfiu98rpIJp956ljnt/fJOWev9NGa8A4UbUGcR9eK7/S6qC/EaT+HH6
XsYVvmVtS4aU7LlmKD9RZ6A7Ts9YVsvNkABtakbjS9GXbHR9KAJB+NarWSAvXmqdmcFQ781FfeYW
jUJGuDxJVJbAUl4657gjZNZOyxBLs3HwYW62CAzURPgNqTd5imAmsjn/GTIzCoC3cyjy+UwkaHys
W1M7MMWLj3/+EjRV18uPNG26IzY1n8q8rne+UxZBnw1nnNQMAszCPxglQjGf2NxR3PIyYfqvmiyo
Ssd8ETffWuQZALw817x+nKMy+234SUXkBCD8R+BA408xyhZ92o+yvItRtM8Sxvm6fisXXfy0zHVq
ESZeLf14WFjwEhA6lDs9IXtYjd5yqiIcrYOu77RfY2/W5yntdmBDEAfOhb0ZdcoY9JMzeb+ue4nG
aSfFaJ1h6K40zc8ubX8cCR0LoKJEWwRjnFXSH4OZV+biNUT9WB06uxJneTIOxosQcLEYqEcErpxz
N9B5KBoH59pvLPzW8XAssWgKz09CeurqUPdIbtgeagSmcQwBgT+BAc2uJuRbPGpJ8cr8co6jABlT
8WqAXMX8Gl1Ru+6BLjI84uOkpUa3NzNznwuz5JVneqXNOjS5yqOXRcC5qTV/RztavXRWT74q0oUT
Ds30pXPGkwML6ttodB+Dh3oTk6PcOjlKcZwvU6BUJsLIwJwldLR1sVz80Kcw3SiEtzkexJNapkcA
DU+2QlYBBPfWJsNPVy7a+aOCNta0NbgoQdxjr/gTuOutF8+gpEsSdMRCcTj14wtS2Q9bF2OwFDkM
T2QboXQRmyXYZKlJiqMxgasXI2cCAR3XOFcAK7Wp5rlLy2YrONhXY4pbNwWOwqXJVWmapMJ45d0f
yS6Kl5xAbrx7ROzo4y1L+meJOo/WWgjmNeLUaV2MSNA279hV5lDlSsMUKhESFt111G2KkNr6GGS2
0hM5POetm74i/2Z8WrJ08x/78FRhIo9Q6euTz7xnQCPGODkjcnajPWL1NCSJm1rA5dBnQJADUK51
EiGeW2qr2VgYSa9kQX1FkbSufdslF/Uw8jVat/cj72oQIHR2s41A/LuLK/R/WdbvR5+oGAupHJJD
k3SLevb26AXWAIqfvEXNoZ7kGjP02NwzUg7zZiz2bsPFPy3jcM9y74JyqsVgO/mvsmpgwyMRwv5X
ha2NdxDI27ksdQY2eGEDeApwSvAkrHu8/Rs1Jdax9lK2Tq14GTJFDYM30FMk2LSQVJB7KS3MU7g8
XkEt1bWfHEFT6NWGeWoHx9qDOwatRZLRrLLyIEpDnBti2QJiKkoiW3z9CD0Pe//jH8zElQhxrCZh
krvuUTTQQDu67RafxiJii9ezJWTT9m6wnYnSnTvvPCWtE9aqrXds5LSDJ5QHYqh9J6HP+MXA8xHg
DVujhqKbAwKk2+qtjULL+Wlm/s+2Qv67oFzCNhU117iOEFQv876L5/HiNIt3SrECT1DM3uHCEw6F
F3cVi5pJp93Ot3zKQgtTFpnZ+bchR7Zf2Gpr1BP5CRN7JHNg3VTi4n1nmULtAzWGbCF5IlxjlRpZ
+9T6DELIO0/TAMuoWC+w5I4TVWEjh/mkDAuxcq/UTsXuGQ6AfSiGxsboDWtpcaNDLXw2YDB01sv8
xVKdcaBZzVsmNzQ5Yl53SPxW7PWoOscUGlHj7Aqbt9hMThIlLSZcT4WtteiBLnt7UwlZfmP7TgrW
PAxXeNlTyCT+lUjogowRHIWD/EbhX29NdKdhLtIy6Mrh7MYie5qtc8pUeNGvWe+9RXrTg1FmOpAs
RrrLRKlfOlZRAKftDVa+8dhHE1VkEh0n1t7knZQMfafyamNhI9DcJXzJsF7rtNpCd9ROVNo8Te1E
RgPrgYJFQj6M6mgj1PyAUIDSrzZfUzDFl35hEZmTbfcBXeRk9w6DrQKAoupSzmPL1Y+VlYZxt6Rs
1uq9P4D0Xmrq+2bs+wscXPsY637YTwjDsrnoNsWcAcdIefWtvC/3ckELoLf5zZqVes/zd1USUQte
78mgysP8I4jIi01kYtwGKmKcZbssSMjBKPAN+NUuAWa0EnGR32qToaavgX7vCHqCCbnDdIzks4ni
i9nVbwzD6juQA7We6QeR1TV3pZnU5syPnqoS3bIRd9bWimM71LHhjTyqXUGo1qYglmP3WIiuohnK
i4Y2u2E+9RJZXcxKzr1yaS/rYijad1eTV/JDy1Fcp3j+0WO+frHZQHuNfG0WghdZjTI5G8+IBWmR
4qyClp0HQ7PAJxfRumZ9gxJcyCOfQTe2hhtKeUStDu2xF6sQn8XWNogoRXW/QfzDhK60qFvVo4Wu
QnfQ7a0QeYz3R3B91h4k3mmLeAXuQn7wlokEcN9iHZk0ElFPjneq0A8+y7hV+8iajpHQyl5/N6Yy
3RHrCGy9RydUmr2xcifsNRRzrEztqmKz9jzU/XxIk5dKxmQ+OFwpEaqSncXkaeWkQjvz+FOevkhb
5YBfzsZ7PCQJUOXyUiXUi/3U2WFrVjSuIkaYTl4mik3zaa5Tsc9NH5oGb5x16Tnf0gWl12yOzRpa
KvtXuLCQfy1IKh28JSq8J23Y6y1WA9324mvOj+GH7tZIa0N0p8Ct0CitQbNcIk/HFI4sE12BdXGY
++9ddkirKpefmJHdvUwb8yrBoiPcd7tQZ5t7dgLT7rzN0gGeMp1KXpRa5uA/EZX9M6DEtRg0kK7A
asdEiKdbFmq7v0vKyAfr+lxaMC2i/NOkwMhNuGtLVZ78ybyg93pu9PpjHMs9tn3eJdZ9mbWvGpPM
KDjST8Ah18LHaI61e6IoWo118t0j3wsawOWh+HCjlH65LH7T2qHsUM1/Aid6OAD/7hB8PIAHYQXr
li4sIf4lfDeLWqPIRo3gFb+6aWwJo8jpDjJTtH/zW6qn98lus/9Ei4c17T/4a2E1o8MjXVjAFfzn
521ul8EYF6vn1I/erBLNjD4N3toAQL7vfafd2mP/DTxcdMqTB4yUqCxMuEb8qiFTKxg9OMNZSePW
d135ocG/Z9wOvch3wklDCDBoZwApmLaz5eaWprcpAAoHw3E0Bof1P8qdnq4EPV2M/gPtDU2+zq6k
tDeFQV+IkiEdtDlkXZi3Axw96UIy8VD4+dSJWKfcHwiIY9iw3hmmFPWZtRtjzJFyRA3G3Y6Q2jSH
W4u4sNK/UMQcJlGSuGOWz4VtX9xSfSSmdxhoNkjME5q56oti5+vui5HK3+0Y/7Qm+5ISb79SxpeT
Vjep7FsWDXfbxoY4GL8szbnWrfPSxsubXWir2S/2kJphCPjayzJHRxHHu85qKXfa9ByZ5raOiQCd
ols9wf+b0tf4PpYjQjtybovy5uSovMbsc2af5KdOyFrz7vaauR9aEUKQIApJ4CGpJ4941cwxdr40
+zCxSI7Aud6wBZbzh8wSBESpIOaPeZ2JnApriP6YKZCv6qVAlHAheMcyCzQNUdKfn8X/1+7ks/yh
qrb63f2rPfmfbM7/nfTEkJH+dmo9QKR/AUYfLuz/9T+xr32pf1IS//kDfwmJvT8AxdkIf33H9gxh
/oMJ6pl/mEQroHYxkBrbuo3I969cGcP9wzZo38j/hvvpuw9s0/+Gglp/8BOOB8pTQDsh1OK/YmA2
bPefqaCuxd/DIaHrtCWIl8VDs/z3A7YZnLwtQQBz6909RAiQaVkXpyRZbhbhr2xinE85xD9WQY+J
mmwfNIoAIyN15+jejMjODkI6q8GZ0Uwxet4sJcOCTEfuaxlFRaImWKLBG4lNbs35UClH7Rs2E+k4
T8eiqaejUcA4zmP9nL9KNrKdu6sb9tZDnewY+CUrQzfyY54TNlqLfs86+6pP9riZjHm5zKQujE76
C2Kj/VoXxk+D0U8Xe8sTqtZfuaezXBsr9zjXoEKEnPZ57+8AZ/Blmr9ndix3OB5Yx5nsbUaCm6pp
2pg6vlw/qslNSVdOl4lLj88Nqkdh38wY6HfUvPugfs9gg1YLDEPMchMFzZZnZd7CjIK7FqG3Ywpc
RAjSPAXI35rLd+ou4iEuxK+JG3xEyBOR0oN4LK69leXrSHEmZg7dU9yb3m4QKXbfGSDwKA1QrfZG
oaIrRatjnokGwJVjc/Td/JRPVPyzHDYNUyxAoEbGSpIOK0m6dLsA3GcugZ/HwKOycqwl3mUNzI9c
9+IDNu10M82lx0jSTE418/41s/9qpSN5ORpS/BrJ19563oTEI8vq01RyU5ieq4LBldZW01DT1IQY
szaWzcaP0xsIIPq6mmi83KGt6xI8OJEfVkSGUNIK/WZbxo9C+m7gdNauYdW2w8qlbyssY/Pcd8SK
zUTMmeg2a8GYHwCJgwKnoW2cEdHm/8beeSxpbqRZ9l1mjzJosZjNr3VouYFlZDAdWjkcDuDp54BV
1s3i0FjW+94Ei5bFjF8ADvf73XtuN03bJm/e8zRVO2cynkZiL/va4ogcFUw1QKpjDHLc7DBWSbQK
Zixakr6Gm1EX33bdTidPzPzw5C9w2dOlzbAzklRLsGtcvAxo0UD05aJH2P1ZNCPl2NgqSsCTIf2x
/aRKDvQFCjkFhWWRM40yMGCmVZ7Q6Yphwg/cLz8feQ2QxBZUHk6YFCs4IMgd6iS15J07AxRzvY0f
J/aRBnCG2HiiNwqTPJp0fOeD8EH89LiP6nm86IThTweAKzbxXyUlR1Mz0u62dXiuT8JRp8Q2p60d
iEs0QL4vyUuvhB0wNAdzvqa6BI3Pm9QOkpigulNaR39Ortk8kvgE4nnw4qWEg3pqC+oXg2iXezuD
z1YWM8aF8K6tHP8Uw8gozdpldAftfkKWGJIA/dHPyqtVnMtl9wrtyAcDAzddVxyqVG1tZI9/wKp8
iAExo2Cuo35Mpl/UxhwIM1PZQ8wRzdtUZ2il7S0d/e8qG8Ue6bh8hJn0BuMozbA9GH50tcuQh61F
b7AXqv6QFmm0KV303zJLjf0w+a9zYRHaS8uGgWf5Q8jOu9H0wr5aZ5iF02udLu2IfYBW69SPvn8i
sozdoZ7kxWuoJBjkZRSefcHyF2xCkT6ME4xIWHb3I9p32QwHdxo2ecd0D3lmHxit3pqLd5fE7oUC
aYVqkBx8EJhg19AlFu9B3xjrDBjVTgbdFT/yUqcTKPBJz03riUczFSY3DNYq5ojbEsjwoS/NZktJ
CAo9pB2CiUiVskz3SqbVyY44h0cc8Z8SD9yimyJ0V4XbHdq3phgntlT1szl07n7wWuow6vheufgz
FSyXoxOW17Q2LcbZQp+HeL6Di0ZfZ4vJJqnHH5nVq+fBWRfVyCSrRhyqmgGB031WwK22wzz7q8Rr
8GDhrVgFFpzcWEY/vcmbjpTFlHwHfARJ3lCsumKEWz/YRrj3ovJVMmd57r3vqhwmsp9Bd3Jg1uwY
db7nyhO7siy+BjIlW48x2iZh5d/WluS7BIx3SNwJD3XSgapys2KpcbRpC75IJPRnOPvq3FCcu3Eo
sPicHfO1HimN4kihz5DXyl3WWdG5CqyfGedaLpq2xOlmcowbvCNwp3klFYYkIZr7COFcECzbKLN/
UcKn2VFSKCRALu87pjDbIUzWo8bH2FndT9TU56y7A6wFKnAG0mqTUiPPfUCb+MSiqA/0D6ynoQou
aXdTFNOc2ELTpdOwt039BuNdJa9eaeZMcbJrG7ZgA+ZmJkdxTo1s3YfYcAnmclpBU6OjAocTfYtE
y10TgpsGtgSEMiSrBmNTtBjaf/+hbOTXIaTKMsLtxJGZea9c7MTt5Pao41NGEofT+ESc8xjEk7G4
fZZtPwYGNA/AoR56Zo3Q1NhzzXdF1FNVFsjcse/WtWKguOx17Th8a6WT04eaf5R1h7wc7l2t833h
MiEl+oAyysZCvOXK8K9RNp6Q84HlGXiiusanyrZXmNCJ0q0jmWMhAHLQcfjY+p788Axwlyz/85YW
GLx2fCy7LhtfbYUtoKJse92EeCgDzUdq3k9OjjZAanutO/peDXLYOUHrcxN4qHVm6THtNA4W/fTP
43Cl2FtaHnXCk0sxSTHjSBmzCM/qd+n207EiELaRBIvfZ394jRllilLFZ3rlV9xC5rWkjvgaF0uG
Brt+XtFEqfqHKqGG5vcf+GQeyJKjwA1DcprkRF7fM8jnu/k6hakyRyypWNPTPj5kXZOmawfpY9Xb
NRW8w9DcIzkzp6u7Y27Ij0K3HxXVLyvuOA3PgB8lMOpM+unBLnCKED0wOYzQGjwQAiqZIWTpmTam
d7vsO9xizaO2y8fOpaWmo/7JszkrmHn+ZKY7SqrOZgEzBt7r3u3pKPBURzmNhdLbMIOgQOaUWBMi
gZe+T29RdGqs1yAwidO4+qkxKS2OAqIT9dTv3YnxnVM2n2GMBVY8zTzpSoqJ8EuK5PfBAWug8zpO
o96mvEJtdp+KEcHI04CiwSVJGdjGKgCF7IMFgDK2xW1Jy9O4T3yfAGfsvIAbfKE3EM+R27PlzIOn
AQXRbMSzpAQI65x4a03JbMjn48QejCHtqVEO5jZ8I/nDhDDpvdldm94mEHUjaegvHuP+SkPCe3KJ
r+5E5njnpJWM6yZULoY998xIqdhuULjx0mgaw1zjZCikEDj7xUunmmGftLNa92WxsyenPesmSm+g
TP0VhHveUe5/0aO46dKe5PHkgD9vPlPMsYuDmUlqhANxxkVRTBz/zOpmlNnO7jmT59mJuSf6ayg2
oo8J8fZV8QAs6dzGeK6D7GusUmqzapq4a89YDQJbUafsY8YJnWIz4z5flKLIra6A6n9kDbHbKjhH
Xvk6B+7Vlv5+cLxxy+HbfcwDGC++zNeSopFDFTPq4Lk674I6ZTSvkCnRqI9z2PibumQUxXJ6cwz7
njASX3s2ng2Td56xlx5TstV8dc7JNHW/ZtQ94dcWV0B46uIuPxzs9ZIA4Yvd/SZGuziylJxDWUwX
rHs919tDYjfTQ+MQlK9iONiFD72IuqLucTDxkQeZ91vXdS/iUaGmXUpizve//2ij4pOG4Hsjd/Jb
h4eBTUs3ASIYrAcofTUqtex3FMl4x8n+6FCOfybMHtad1cZ3NnRIVvH1YNcpt5hdnzM/J0BisyOk
/zW75JYDqWwMgeNIpG2gJ/XBaUT+0Dllem6y4YV7dbwzGzve07pDfXRPklkEmtmnBdsmWhQ4aYbz
faaX/jIc56vf/7XyK/O+MmkUHDCUnFhQyi4gfdyBuQFQvhGsD4SnxIuFS+wyNIISaLJ/zBA/07KS
61KzLucNZjWrc9ctNMKdw+TVNGaklSS/jmX/YQIJgSdewefInnVVmBurW7QxLsEsa8QO9obazUHS
Xcs52emQC9K3KUQhg/qY9d5npz2CaIAEqO96r2cpWGmvbVvdCjEdy2Qxn4D3BEeQ4rIPxvGUd+5j
XUbZJuYkRgM3mRtE2JbFnXy9Y6ybcajZCvP7qfjhLCNfc4EKK6eJusO02/R+nq3TxehXTCVo0qm5
mqq5w9wabu20W7Sm0yy4yROl7j1WBhrdwDbVcJro5c43Tqnv2LN8UY+5RDwUURnSkUZGjaGM4vtO
1+UmHCaxlbmHhayF5JvFH1qwOyHwxk6L1j+VsKOZkprzQUIuPzamfJuw5UztHByF4X07kVTXIodK
FVj+Hi3mHi8yfnNj/OU61RsQl3eyS1s6t6bXCQZg5mmMOdXn0Boj5yzKesaUdjnhsGhRCzDsMi1J
dyVAA81COueQR6LvV9chJTDXld+2d+TLvrLZ8zZob29DF3+7hbyjFUYTUCseG+1cErathFKml1F3
NH+ZLuulVUk4oPPdwNGHxjD3pymX8Gs7vDPIoKyBM8CUhnveF/J24gFEn8OfKdkcHmJQOBjEaIR/
nq+5M1y4uBlzpa9l58J2IHGTi/KEnfYXw1n8kQ4of4KHK9CalxSv9UrZNInzaLL3RBh2cxLIB9k0
LHtG/4U7N1sjsT+6nLmtrh8OYG5WwIolFB2uUfYqc2B7636o9+j6mkvCbjbC+M1zfbYL0FVWI62l
64AWiCt+gxwEcgO1eI6mTTB6NUmLtcX1ubKNnC374Fy07Q3rTMfviCw80X3+KArePIv8XIE/KvOY
AkzJlxOLYzZZ1YFUP2YFCDRVz5PH6/ITTJtLGwT1K0dNvabRiuCASnCpo37u3CG/GiIpDr7TP9tO
Fp5tga7A3FPz98qPKqvgU47BuNy2zymmBIzAmbr00bx1at2tta/qLSVZqCljf5rs4I7b5lJr40Gb
KuYgAymhJ0C8qSKfaA9cLIY9rnnMOp6aCK3EiC6tAJrpC4ogJv9ApTDrVk7HO1W5xl64zntE47gV
YYIPww88X/rkuFhNa4mZvp4mYibCpetKgv1PkzMx5f4+DfNNpmBGtRi715HTRNw9CJYBA/Fd5cTJ
pvSJYiUo26sJoPWW6KK71Sp7FuYtVYm51Tn5VLrpOcr2HmKLdWrSaWEKU7CLAZ6sNhRVgU1grcUh
5WV24jagfIb0TDyaXktVRDUDFeJ5TaE20F7PPQTs8s4kpfGrFuUttJ318s8k0+mHyyPXD7cg+txt
llHT2fo0ZoqXYMB5I0ufh/ZT49kUUQJ4PU1BmT7nccWp0ULnokR8n4IPXTM6n7b4/GMVikfrq/Y2
nnabQzfYYl8NTr7rBYv6UI6/itb6zRlYIBMkDbo7yIRpAWkyUccsNH8kpnmTPkKF11fmumprWptJ
ydlLmUPBiJeZykxYShJPAtB3X1nhzeVEXrr0zVVtX6DZjJSaVbgL48WY2emCgEbjhQffxgkW+htu
5go3zfhLet7w0o5tsHPS/OgJD2pZgzlT1dl9ovi66gQdRbgsxIlMa0L0wGjhUAkwmv4PApwO7Vbg
krje98CvLywHZIsaAdtq/OhodaSQ3qOLfjRXrj9smA5wjwAe5lsmcwODL8GXRbQ/Zl/VYsuuw7cu
mR7HYAl2g/ysi0vZ2TgrHMQADg8xMZWSDT/fhRtqZ4PbhOSkb26teuBJlDPi8/qXqstYMTLxMcQJ
gF/3KLJgJUNydmxonmQhl+MO8B0OdxgH9iQlkI+SYduHMLx0mHCxzNldOafBqqkNax2AA4QG0xs7
vGpsATJsqlxLjBDWpb886Ce64Sbf3Osx/tQsJVuRwSjFM4pLkUZcDhpwR51qKwcZ79g2vgbMPfdJ
5j/VhP03Hbggjif3GLbbQx0hh0UujpXIu5+9Prn2KuC5Kobn4o1oc1zESIScifOW3hZgA+YRcvSO
KmA8NKJ7FiPlqjHPYyJYyWdQ4Dwl2LwZySLx+brfrow/k9p7y0ZjhIAzZQSdl9LYcEP49Zw5fLSd
mQ0MuKh087Knvswz7kqIynP9ymHuN0vwKeWLyb6Lh4Nf8VzMS/3dtZw9jfbmx4NDVluN+8Yq8QPy
gBBqCA5YsuBtzfIUGcUR+HiKCKBgSnJmciqwLzIy3HM1Fmct8W9acMI4xmQegdYy3Ft+VK3GgBlO
Cep8pXu3YMs4XFhGyyPcyy1KJuyCgC6gykGAqmzi63kb4ocKoYkPBTMSOkt70pBbK+jLw1IOw77a
Rh3jJlf5kfATs/G1BCy3tZmvi+aLJhIeKGG668PiQOdj5DG5rlP/OBpKEgrq2eQMy+sQDX51wlit
b+ziEcN9UvSXqHFuaSxJhTsT3s35w3Lsjzgscccp+OTlKG5hTGZGNA8GoO9D4KnvQPVsr5LhSFWr
Cefi0+zgeRtLOmGSqGzmcPVql5IU96qJ/ZxcH8x1TkWmHl9Gw32Ji/KxKnlKi2AU8J/7fD1x7irF
vsyQ+BA6XbwK4RXWMlafzjahpM1LCc94U2k1bSsG3XHRYmwo7uchu+sY5zM2rl7SnjWNNldO/DCd
MNX3kJAo/dhbEgdGi79k1UfJsAmcRbNVvPboLXBrgDUV6+AwlxfHCj6q0aT4JvoYUno3c0XwvV8G
jbN16Tg4elIHWMxxSMcmTuC+fWxbsgmyjTsiKc4TUTDjMWW5PY+OfhcRpzmXFXdAPu296EXAy1m1
tN6s6UtZC0t/xg7LE+ScsQvfgZSTM7ch8XUM+w37wfDgRam4Zkugls/+0pXOvdF6MHvj7GByF0QE
OQPffBk5fK/UFF/4Hmui7RJge4DF0IZm6j/5NZIHrS2PQ8TT9XensOgfPXbs7ITQ4lId8BzBdU95
CUpmRNglMracNLttxYMNu0ep3yb+cD1oT555FCZXPCIRhfCPjSyJ4VI+Aj9jOFl2ANE5YD3J3dS4
+kNxqQqr2g4alqCCE4CpLCeDRM3AauF7oS3YBy9R93gL790hkDgeJMUJ19CDCaWATxZTfOM8dc3M
TJ0AqiDC4JsbUwoJhPMTAktzQVfal26bHZVTnKyqa/ch9avYABkRJNkF2sSBHhe51pimtjp8LVLK
aLs4vgtJI16gyq1cQayA9aBfUWOPmUCmuxJruAoQGQBSqZXqiLMgeWsSruZNWJgkVXVvzR2AEjYi
MiteVJbjXjaRZicfmjtt7bTYtqRPoHP6OelIMm7DZrZ74DW0ZyYUDEmA4NQ/QUFJC/1eOqdO58e+
ilAF8SERmfGPEiU7p+UJALo3nSBH+D5cV9ox3dVg93dVR8yxZOxEpqPAJIv0gwZpBuraKLK2foE2
xdtlrxnIfo/dccXo7hAq/QEwazpr9tLkyKsHootMPPS2bckna4Lr0qO0MzVA3syx2gSG+0CL90b1
DCRGGfsrJhs49VOGRbpg/xlmzObliCHFoBFgLXP/0EmXLRZm9hKAH1FM9HerY8BBrHVm6WfWLqjL
HhcgZZKg59vbTubRhnEDIR5reM5s+Z1ycLvg497BpjmGWA+2kl3M1iFYzNa8ZgreUWw2/QxYGyeO
DZMyjhjcGLH5xRrVkhVyyEmQYCUCJsbZZ0CATo1jyrOQ1h15KdUbRcNfdJNnu5zyo7UNC29vhPMv
y60ABLiu3uStKXZZ6FDWKrr6Oo3lY9PU3qs04nabKVKpZPtvNk0WrLwZECPPjPYM39jGoIY9YRPc
SF1gpdLiaDTU1g0BlUFMLSikZ33uh1huYGrg0e2je/atV4ofPgqnx15qvWEh9LdWVZ6SCRd5SGxz
0/cRO5vqbrLFT6PmWzZ82PBB9sZeEpwGb40AWHLQGbyCks01DzsUtXZNUgdUZwg9JXYZXehklcn2
GWfnouYH+SE1jHcuqyi8MyscV+AiwdYduqv1mpcxejk7k6ijFqSh1sxTNUA5zsE+MTxpV5cErDXk
oye1mMvsMb3TI3ZFeEgowJVm4+E9KOl/uqa9UZnejZx7OTJXx2ap1bFaLlMokWdLJdspbFaAP0zI
lMFv2rRPjK/os+EBs1p6w+DihC0G0eWCGQz3yyvpRRmNBzvsP7WDQqAQnkjbduQq9GWehuRmRY+F
2TqXwuVBTLrr04VenVrN+IF8swFWDVsdKPdzntyXQFYJJzvdKbQr4Img72Dwxt0jRYcPKX67FbMT
79bls/ecMLgL8/kFcxPJN7F8jGM1bL2onc8ux4gFNLBYkGBFGklFMI0lla3ckUlMeAxkDQMFlxgZ
xvH6+/9CIR2vqus/jT4Xh//+Q4F/YxNpGa6RrYKbuRyMCvYOgzv/RmOxd8rSutzHymH/OvbioUuG
BIutbm+lhl1UBe+e1wNZ4BS3G2eERjxU2bGuORzJ0KSIBSLhYxyLg42rsujEM/aV/lrNW8j1gH6p
BcEmhcHqEHZMw+x+eMtq6wSogaOgU2R3EeyfrYFtfz1rG1qzxd05TligiWfb+0jjgxYDiqeTkC9P
lp2HHJKDS9h/H9AhchcSvKBI4Q7jibhQG3zta9LqZWBeGj11F3JoX/2scRiSrQy03pIztffDrHcx
4E+wsUyLZr8DN+QeFCwngv/DNiq4F1DLtwg115qoSFUTQaJ2iwOvwwI5NDvUjYokPjYrW0NmIi/+
klFdfKvpq3uQghWUaY87jPYT2Bex5UtAxGBexFfRfzETPBqVn7DCfmaQGPbeCN1Z4awh/NNuZZnY
q5nZ+jaf2MQBa3qSMn8HO7oJ5xxaIZXaqyybfraSnbvXlC9Tu/WMGMNbOllMZOicTwkpUfYYH7PG
JBxer+vGMbdt16+zqEv2Xq2QYkmoYgWj912RiUE7oJqSlIrmIZK9zqOL4cGp1W4whwdj6Z2gwyZg
TQRp3J+pSkO1GowOk84zblBnT2MnJfOZdQsj9ZJZivYR7Q4HRqqYI5qkYcpSzff0fG4RSG6ur0n8
T1MGoEi9gwt4bPNB7pmyXeMuyg7KTWuwzJpNdTGc4h/UAQFbgU+7mvq52rRQuDZ15DwHzgzUbTia
IXwpbY1bllsB34HO4KHHvAldfedO4XNPUXLu9ZJ9I+HcamCeKRQ3ZchnbuiGqYGd5xu3cIrLXLlM
FJRRX8TseWsaaRlMpBf2qdSbAqlaO+hHu1IwBDYW7lD9Y0ja4rHi5DkExttQTtVhmPF3wgFdW/7E
ATIgueEhhlGFeXPQ61ZzMc70tAiexcYr038Obw0BCjrkNi05vRXNo17QsqohppkptipKhhqO/Sui
KEAOwB6IEYmkHPnWwpQ0tMjkKhDVzzRSTF9Rz4hiU+aKFJrSvI3ew4mDsie5s1JsFSRcvJyVErFb
73sNttyDrbttFoJ8jGxEU5FG4VOhtZBJQAAkybHN8U+Yo78NctDqv/+Q3dTsYU6gWVHuuKpTJl11
6zz0Qzac5lQe2f5LdFiOt4XDODkSn6ohLWunxLvsorv68jN34uZL4K5mHHxrx85b60q9YyCgCn5w
dwQB3qaR12E5+VdvkQ4pOOxDx8hd0Eu5umpitaRE2ZxPdwzBdqbooMRKMNphblO80mlUD3mSfumd
sLbh68v7/QROnxZiXm18nYY+eoLA8ysg35ahSq8IVvt7Ew8jtX1fsiVs7Bem3MHq5/DlyzFaxXOr
dpJUIGgN5lRyrta+AVLP7AZufvozJRyQ0UmuNCoVGxLfep0DJDbriGskmx/nChZU3Jc7M4odejbx
9bT53K4UCC1UDo6DLeFbWn4UKyWqcT6yUbBDttYAPuwtyzCKkIcmMDLhyt36E7PlB6VoARab9mdU
Rw+zOxrIBv2TJhCxGZV4MxqK6IgXgrhyt8YQf/PR0p2YG/C6Ur0OG75B11PzU0paB23QNUkUlmin
Cws9RpQ5mtar1L3BTmz+DjoczdTo5GzQvJvsiqfcD1DqAdZPBUZHBHrSbfQI5SNtblVx0F3wPtvv
lGt++brgXTa4gSvmNiu7i25BxviAsUC8yUnMj5282g1PGHegTK6pSmai3Rv9y32UoozdJYl+92em
E3WaXDIoR3E0R1TtRr8pjnNwSzqwdclrHnyGQci5rfI/BzKz0PdByLvGjlVy3jIRpbXO3w7K309Y
XMhhXioM2O3c7aFcA7lL3mID5bZTvMjCg8KFGZ01UQsXCSU+Y//2NkahP2t0mlUt78Cv4VWgC9ql
vcinG0AyDcBMRIskCcscBZ2/Xkr3asULzKjrrqJtedAgonJCOOSUH0O/R4zS6SkVxsH2EZUGw9mm
YfvqRy8+fAZs1kLZiFkQBLPUpMMhEc9FkuxVYFItaQYA9wK42kKey8B7K+bwXFA9jL4Pf5luqBjm
XDs/1jq8LgOh1MXTZfhY+DkKbeCPfdi+9RbnKVAGK9Sb1Gk3lIDxmDHFZ2oRwIz2vlVvUFY3lSAt
xanoPBLnXjEJy3A8a7M/TqCkEa/EVxrQH0rInRG0vEXjpSgW1LGJKDqExnNmYjOrx0VcmTL+j2N0
zFR86LJgnzmU5wVwrvCRMHmL2W85P3v7kUzJtbeaC/RvNpB3IX9/4nR7qzAJPXnONpfjAXPNzcYn
lNDAAYaKaoB5YE8YOPtaWcz+0D2jjN8cFpCux8VvkxggiWRxpAQaNq9VfDRYcRsnjjbThl3vWqFv
LsggsXMYcK9C23sFKKbXzQ/HjJ018XOALw4+3wFKgE3xabHMM2sJNE9ywpamxdHYPJAcQQjS7jFS
/i6P0b/MKl5n2XA3ZO29DpIX03ZRjxnMuNrYSMpR7b4BXCzEZSgkT+XxgR4wyMCp36240hkUpTR+
9MRPOnYNuF3XZHT2IeT0Rvmc6I3+MwUseOtnxz3TmNUhro4dlXcxqWPZnXGan5m7VM+UaRAZEpSt
zL21Bc6jTqPH7gnqiDpKExSCJZkEdf5rVYczoD4NVwue1Ow7X6WT2jtIdy8sEe2Jql3ORopXXVFI
GXjFlR4iECLQ9JhawiV9Vow23AV3zOC5tMtDwySYT7dFk3UrwDVMKNW4EyUbUoIzX104MmcoZ2tT
Ni04d3KuyTbIAHYa8VDtTLuy9wLry1qSIfbfQJGIgzPq+uRMgD66lL4uFN0X6YcQyQYrpwDS/Kwk
zwYqudUuNAfMCIFMD6YTPteiBVORpqd87Lnm80ni9cjxO4+WDVMd2tLUx9NqiLqbO/5Wl5b7RGKe
gag/n3rB8MoafX9Dubm9oQgr3gAYd7KZJtx+TG8Rw43Jzh6LkSdLnFJfhu0IYU5jUqjvsDz1e74s
+yt0h4pCepKcwqsufdziWevuOs5952BTpiZN5EhlyF5tuqttzuBWA1qt8AcOj/0E86UCUwL8o2Ag
gbQIPHsGLRO4xp5C72dG1STdsubo152mTGT2cesRtvYyws8RblSHT6WZxBc2bJaY2T6Que6vVGoG
Ks72Qd0/WVgPz53gcNgwcs/yEbhChC2lKwey+25j7fx8Li66oipU+H0BfGllajbZbkUuqwq47wzL
kqcMrAYam4krwI0ktWtYmKpfdEufLPJC3Jvp15iEPwM3BWDB4Ql5/skzBxI44dodFuZrSu5GWOG1
TfodoSYASIhSDsgzEopHzQOJofVL5yMjNZdqOfd3EGf982DOX4nhvw4zhrbCRgJ/NAiFbHAJeLcx
QVidmHYEqVp3aF47bOdi4yS0QrRv2sHAlwe6BbkVPGKZ3//uTh1T4sAMaUktpcWPNrOOriWJBpfV
sQZgtilC+ze7mT3oeQHwLovUo1cOyXHIh/WU0uQe9D2LSFPu6zFy4DwW13Ck5rexmSd4AReew4K6
B2dDFijrfk15w4k0KU9m72DAyzw8Qe3BoM9574MOWDUmRbCx89UUU3CAwl2t/KRnQ4if4cXLuOEs
guG9M4l3MQxvnmTiqvLxMcgAmUKCJX8o2Hp7McqHlTHiZ2NdBwDoZFUH6wY5+FgHfJ/MCwr4OE/4
0zhD+s13WTFkNFSzpiwS3aXnEZqBqflf733Vc28+Tw0W+h/fZVptUuDm6c/+j1Z6y4QyHbh/WyG2
Tn5U36kgqv7X/+V/NYmFoUmRWBBFoenipP0D0TuwsOabfohR3wn+G+jtmP8IIiz2EWg+3IKhi3le
Imom//f/8Ed+GFhR6DthZPlElP4nPnznz0BvMwDnbQYeDnzfdN0/A70VhRqlWWYTMxG69qAMkXIW
wIDWlQg4NDI8ZN8WHRCFLRJrsXElcYTjq2C+BJHgi9F6v+PknZ0Tu3hIrOZmN1rdtCKaZWNd3/X0
ZPB4zvMtLTjJgxfAmHKlrrd0bBCXrJ7GZrKQ/Md2581UJo2YVYeS1GpMn8SdgzmDblamEbnaV7nl
/zPl9b/Jkv9wdQeU49nO34ZL9ore0h//dk/813/1rwvb/YcbkOvwLc8Nwn/mSP6JqvfDf1ikzrjc
ua64wJfsSVV3y+Vru/8ILNv7F6ee7Akv4l9Xtm3+w7JY2EzLtW2CZZb7P7myl3zeH+NvJo7dMDIt
uPiMMqzA5M//gISP7HTwZQEArvcSTCDzPGEjnBoQWBRLbP4Qu/kLAv3/dxNxN7o2iRqMdzZv7k+/
S/qmn2lR+dtJt/WXwZW7W5rDKcCF57cXeLf/U8zur36jz2cfgoSAcxsuf/7Hd1fOeajyGIGAuD7H
thKGwFoZSYlFNSAKo4IheMtEVO4TaiKgWPPkRBqC87GvXDo+GO+Js9XC8uMAad4M4pmwAca8uf79
J2OxYP7pawh9vnBCPlwKzNlZyP74QqHJcb4bq2AbB0Z09W1zwaD1TOkrZu0X3U90rWs9jHu8nfKT
flBO/FA4g0ehVP5S1RhRBEmGX3//suzl1/771cHLWlJQlkvZAmzUf39ZQdSaTRYRvldW4157XeTs
Y+w6+eXrHoeobUQnp8qHs5ln+gXjWrjRAg5fMrrBmz0JGIRjcras5mgmBrw7UZ/iKMaQPNBrxJkh
yr8Nt5uOjp21h6K26y8lrHxfTm3z+PfvxDKXQOWf30oYcN/YREtC/vnvbyVMZ86Biha2BnfGpRuX
RqAxsk4FCfRX4lLBg29iPF+pSnWPRi31NzODOl4VZQXRvmiLp0InF1PW25790grYgbNylfhhREW6
pj/2IMzsru4E8fCq25qVM+7wZJuIq0F6pYiWRuxkvq/cZEM8/SVzPes5d7IDlqWDMQVAmiTAkcbD
3u1QhJcxJe4BElBuCI7H8MNzN6c7NZy96GFow7e8J+lIFwFy0WQ/qc4/42I/hWH5xIl3Zyi2Pj2F
hK23qy2mJi6gOaUxFIjnKn3sg4QBelOu4jY+F1VB/5nu7/rUfJcWtic3pQwnmn4KLLmQhTSHnrIO
VyFfGoOE+bVu1DkhaMozcxeQpWF4/Z1giB7m5Dlr5Vk2ch3aFi7SdDfZjDp8Re7elHINuuSl1eO3
j12DvbVHxRaNsJAvH3uD30kM0yd8CglSTSgtdqGdq6MUE16BrrZYV5zm7AFluPZZyX2aOLZ5tnzI
cNigGnaQlcBQ9s/OV8KO4rf6LxatZbn/84XD09ZzCfM5lkO2798vnCYoZQ7qwdtSWleyDc6rXZ1p
8xLaVACU2MAIYhtPUV1SCx9g0JVbLNr6FxC37mtsy+FljAfjOzJ1fggSmo4zVC8X5b5cyhYc6kHA
Ax6GQdfvIGQLZyeacvqOlLaeaCyszwj/xjtKo7iY89Sx3eZwu7LmxNsGHDrOYa6yXa988z/dMH9x
67MOLY8/2lU8FoA/ve3QRFpfbn2njaarl3Omx2truMeGR9g98KaldtSiodMq5gf04+4CUGAE/R8Y
zcma3fAFpn/3y4sN6+vv7+W/WNRDF66FzXeB09z/U+QcPysGEE97/4+6M+ttHGmz9B/q6OEWXIDG
XEiUZFle5N3OGyKdaQd3MrgEl18/j+proL/OHkyhB3Mzl4Uqly2JiniXc57D5hvdods130D/j9oy
JeAx9Tcn8//mbcAa7mByp9lG8PKHT7tJHX8COyp3C9u7d9V1AdIMq7z6v3hJ//Rb/jicyjDP/N7t
5K5ws+zLwr57w1COaYwrfQxEQ73s/8+/0L7ctX8ch5eAmuhSQ4Su5/zxJvKE5m3raLmrpesAHCnK
diP7Mb/ullW+ho2HnGxiWR0D7LfeMbvWZ+jPXfzf/zOo+L2Iwkjib/X+fHvFJFukm3InFLsiZDyv
jiSMXPlAPtbIYT6pRkWkykgsazW9FIP5u7/gEsXzz28E1AJqKSlZdzt4bYM/onqcmWZ9KXN/V64S
WRap3OMt1jBcRGuDz9adFiQ9Y7/1c+M+MBHHuLTaCMqiMayHvzlr/izGJInJHtqxwLPJDrLcS5Xw
T+XK6q2FHn0esVSVAP8GYGV1y+CGhsH9m1/155eIMoOCw3M5HpkXyvCPzz9FsVBibwd1SRj89VDm
wbGy5+nW7ZPx6tJY/d37zB37xzuNvJQThbqPUzSQFJv/+dVNziCdyp6SXZno5dwrtMKklk7vIkOu
vimzBG/d5ELcxb8wbIJuZJw9dMSY2gkwpTk4UFsg3XZmQHYZg6Kh6Kz7Po1wPCO1Ji+AOwH6nR1s
OT5yGCmLZSB8RP52EWX2ywE68Zb2Fal/tFw7e7W960RF6L4N6zcLOxgmzpCI1rhB9Hk7DVOKNEyk
dwgu268KkuJH4mkfvKz8Goy1/IqEnED6JNj7V786tCTrbbtmbjyKA8VTw3bukA+Z3M2gKbc6dcs7
JLH1teemtIyzD3aPuoe/JGfFlWFce65SjJA4tsLbqrqEFNjKjoe2wpbE8CkixEgP5OuxFUBCg8Hz
BUYsk8CCXFGkK/lApPrMGPLaKqeOYbE/fwfZsptZss5RpI8LuRLW6Iao3ClEXzPsTPvJW5YbS6Yo
fsbB3MLGtF/x27oPrG1ZFfqJO/7yyJXFBOuqbdpbzg0Fw7iv7YSdXtFWJG/ayD0gvIZ3eXgh7K6l
PKMwq37XZA+zA+/Zsbf4me6w4ZHhUaIklAaYDQYu+73WbflG2M0s98gLl0ddFgZ3SDliU1HgjrYk
Di64EIyFGq43D26yjC+tk2NzsIP6maV8c4VaFO8wlvSrde7EYxF02d2Y65QICAcXha6Cg1p9OKCr
GHfFNFu70QthQGJTPcouwx+AholU7hI4dru4P+YREqiHf/YdvC+rfgIdP7oE/jnuAhAXOTDdxi6a
XyyWzDOOwuTb7zz9WoZNjFwCNbsziLfRn/Tt2ibFkwDp8dG5evh1yU529gsSYdZ1ElkgMq1JbISF
1myyA+JZWYUQ8iFJ+pgQsA59+jFL9IQblocsRxJ/fOkWyOehMOUOIqyzxROV44Tuk7iLOpBzpv9L
iZFvMVzYWy9K549Iu+upHcmWDpDNMjxLp/1Iu3EjVVgfWV1y3Mg+PxRk7bIaS9acN26dCNOGOgfh
Mn0yc4SzdDaCCNQwhArVFrslERyR+PxvhzLFsFuxhLs4SCEauut9B4X3GrRWD7CNAM6TjtLile64
PgSrtHcRItl9ipBia0bEq81MWFEkGdGBOuIXO1X71ujUnLUXDlvga/leegz7FxG1MUq4/iVVpCX6
KIjO2ZqUDx787v3EGvQGHNJ7Bxb1MS2z9Ni4TN4TU5DXXJdq34bjvFnE7Pxyp5yKGNlNPGQkF8xW
P9w5osL6mfDO+PtG+R5ZWiyyNvqi1t50mOP34KbLA+PP+c61ZhuZVub8JoEqeUBKbbHI6LQ6VZy4
FxWNDo55ruDfF0QbLyNw1dXTejukhY8ewMmuyqyN7uBrmVtTVRG5w6Pb36f2jO3CkF4tn00ren7d
kDpXTITrOzVG6WFw4DSkyIKc7Vj403GmpXW2s4YsYplR/m5Igj0LG82bl8rhxktsZ9d03k/Sk62P
OpHjfSEAC1mOHXykkdVd2UmQvSqQh4cx4YhjCj6ZeHSQLqGrw4o1hysSlzYl8oQ0bWCAAV3DmlzP
xQDmvbC8GweFBmJ0W5Qkj2gB8hoLZm9sLEK+WPrncEC97QvUVoHThAdcYu6jr4rw1HYlwUSiUj8t
8hKoK+fiGhGcfp8DVrYkStiPZuYWEMVljZY6+cHrhuxH2MiVJ7TDpFy3CMvXNjpWpZcQRBA2t07A
8BhhvHqXQ2fuCCbuP4gyRqvpWvRxNuaxc6Xc6YZ9mLfjQqFhs2nquqRkvq2nQx/aMwe9WWNCotj2
WQD3R52dUH2GiBHNlJyMHQq8RCmrubKlNKwbY4j+Eqg2L/nHxFJN3i8JCOmm8DrUZFGR3bBEqghk
MJPAc2E5zxi56jitZXcFMRB/vS7cQ1VZrtkQnVRfBz3BMpcNYTkfydOjl4NgXX/UCE147eX6mw8L
lIES9lDFluu1t7kyK5td662uiThB3mRYr4sB/qnv4mlnTLlzy65+Qvxh7/SYFjgos+DbuMZ61jhR
j4sCtKinMDhoFAfchUVuvTTFMt4NQ69e6BMQANp+1x4CvkJqE/SGlZMbJa9BF9iPHevfG5tdAuTj
Ormd57n/TQQL8gsD1BlH26rOwvLklztb0a8wS/HJz8Teg53oTnYSirjz646rXfrrXV9M64fG5kUu
W4KY06oF/kJfTLdzGAIQJ6cUzCFhScgw2OFOsw+vxCU0SKUhy5jaG74xCfvHLAp79PFLuUWf6yax
rWrFCqTs9myew3dal0vAjIegy3Mm68R3yQKXDwUKXTSulw7vFdsZF/BjXVCf4OcIBOqxpvvI3ax+
NVA3FDlMje4QspNguCN3Sj5N4+CeCisTd0VaGIICCSNs2UCbTZoI+UH+arNnqdlA+q8xK0Fzemah
ac5rpyClIYnDoB9C/cV2mrs7zgE28iUU0nvyun0vXrM5x703OPvAIUp3MAp5lJMtrKsqkx9VMIxg
ZiW+LgvEBHMW8mmQNNBj3BRhOWPWmDQ3WJ9ce2Q6LNu+FvpxnovqF6zb5lCLMf0e/Gp8DciSJmQC
UzgsNBMCnB6KdMIrkbjf2M/dhp2MmG+CSzZeHsoae1ebPsEaXyCOZCQG5ilDktRE5OOk3mj4U8IQ
I3tZMQ0JJ2c887sQIzD5Kh7n1eKB7ibLxcc2TV8FroWfHqxT4A5js6/bNiBaCSLYpicbmQbZmePG
Q6LBmJwPCYJJtyuzZXq1qZh3bstnWHchWHknSIrHoim7H63ltPcstHkdwzCdqxKq9tiivdz7zTr9
ni32IZsRp/O33fMeruXo/FjZHUIej+Yg2spqnPCtB3X0qJy0BRFinDMkELPu/W4hGd1zvfUYZeWw
z3H2C6DTzWUXP6O3FnMAaZqYRO+9tt0Osl9gndxGmsuXuMyeGypfhaxwRuBAKfw9OEX7g4Q+fV4T
7R2oMiDCzGPXHOVquQRWSZaNBBONzyAAhu/GLpsDdj1eObXdY16F4c/Fa5Dcpjp98hx33rHo7r5K
rw3ZVpvgDLiu+qbNcu4AjjucmxakblJPfo2zED8q1aRP41QRr7kIGyOnntptm4voJViH4RnUPgsK
2Kw6BpTnxaXA3p9iP3qZLGzmbP88bx9mFofBZIp4Wmp9dOu0uEoh/9yUQ6bu7BWYYRO1IsdSvoZv
KfXLbToF/Udb2tYbC/fwlxrF6u0CMzdx0SYhQhgDPS+E1HNkLe2RlzSm2b3plXktPKYms1iq637p
gfeMTnperE4/IGlf4t5fyM7kTIxOjDOt7zaM2E9D3skeXJ6sB6B5HkBog7QdH7jjocstuhqt+Cz4
irCjrDoywGBV7CBqI73BUmNFMdVb/jLaMoLEVBSQKi6pGkFVUbza2jX3fNjR20TQ/Xm1FIq3sGDX
fgpXy8FIgth5EyRhwNfBTcPbif30DytVbJonr0R0ndoDsmKZedVzYw0QAavArd5mH74NCpUKay40
ll+oT5Ia+3VdW4dQ0+qS/4I2dotNGVxJaMDPsSZOoV5oTKuxWJdRn4xjU146YaIfGQ0kMyjQpeoZ
NIho6dbraMl8xJ6JHSxxuRTojgtFgXFvSSbSp6k1s7rh54rXTGQkk1emueAMfY3PDsGn01ws4Yrv
s7Zx0E0XJf8Ka2BTNnM6IatF2IiBIakwdDRBcWa0kLA8I1WaFYQKYu0H5iVJwGEiW12eS2sezm2J
8n0SFiAAHeBbXQakgDWdF2Idv55vugZBs+GTuknAoSzbYMFKxn4fM2kVVOubU3v9dxpJMEUkSuOq
Azl5m9KnWvTyChdKX5ZEWqveq3fgg8LujtX7cqeLZaYitJrm2khjIbeEvn7FTWpRFhKgdo/kKL0n
BU1/hFZPJc8OPvzModYRn8rZ9Nb4DuhZnBEh5CGjnqram+8J20OnTABXiwacYB8seBefdaZe1MgT
xxgr21k+uoJ5yNcyTt1F/gT+bMe1A1Rv6lMy57J5R4kS7S27+QiA1G7I2Z0PkzRDs8miKL13IxN9
zbAq9wU97PWIHeJMMAdoxlaVCOadbi6vlnrl2q9Q73ULMgfGxet6Q05P8xI0vrkawEG8NDpHbNhx
rX2DsPkZTBeRhKflp+8E7a4PW8GYqBmuGoylV0uWBWerYJTFpWNd4MCwIR8rTNBQjZRrg6jqVoSe
I+m3MXFj621UB/oTxdL0k81pc1Xq1exUOswbvUzVtuo7Ap8WHDhQLFxws0myjdqcv6pfNAjtNrpx
cl98aSLvkEM5Nlxvd1T7QAwt2UIW4sSBwv3XULYNnA/cFoFsqk8m7Qn5q2tvOO2zRnyWecYhj/53
iB6tKTPridSt2d347JU4A6Ql8QZGdNp6xuYBdScO06R6CyMCcAoXOe/iYaGPGqemofKH+jEcbdvd
SF6igIWpcNvVAwY9VwwAWUttQH3DwvgOPKIAHIwIZ0sH7juZZhxfXUbOsp3xNSpFvguhqRFQ89tA
rYFpESIIIcDEnRrkSxZptVurD/S1In59uyBu2aRBSx2ReLFSBLSzUAc6LXr+szpcfrghXioayG7H
VSYOaDvMVsx5Cya4Fsz7uLovEtsCcGebV99VF677ZOgvjATpPA+zkKwRFNW8i5LXDUhmThjebBX+
55ZbfQkpM0rXjTPufCpqXMBIhwNQMA6Alp3Dx36RCIlnN+RO3+ok7G4z2KxXHdv9TRURfDEIYnPr
ym73PYfupiOL4Q2iA7JY+Fi63SE/Cp+MH6RHx0PK0xJtgXUb2tlhshHQjmwL4tmaGZgEOIS9rupf
2Fv4dI2Zfje2n5/62QpOiodthzyXjcYYmvqir01ZKIzIPRFpI08gDdKdowNt87BtS8JErdJZ7iY3
cb67wWqflBrXRyFU8MrCFCdWl6zjgpC39EgNs5rtMPNiryJjE2AHrhrEPxrGrlbhfelbRA0KPZAy
nyuYe3k7btuG+x92Pzk+CKAtemCELmkcsS/YVkk1vEwL/dZeqNxODmg3lyvWfnwGS6/bao+izNyB
vHVOZZpgrpN0ttNmnB2+FJHEl56BFCLjgDhKyPvrk1W06mwHmkCGjr+OMoXwYJZMjv1yWbFs2qzC
it4sCtL1kHtnj7qcHVGxWDdKpdYjXiF3C3IsvG4W9mJ9ixN50/Ka7lOnPQed5z1XYsDwVbvRiEE0
cZ3PevKdr4QMnCd/raoDShNIpYn5DJVcTxPy9gN8AnljLVH2mMhgPrdD1RINR8xPng7fQtggY5iJ
kyNHSPTWSVFgWU5Tgk9o03NPYN/lIs0NTszF+1qks+5UJs3RayPuKFhkIMkmPxzu1sT1kAPJ9HbE
SP/qZ5gjSrLB3jpnoV2a3OKyRwAYKGgZF+t6IFTt4DaQqFDDX+bRfXHL3wuTIVHWQy6I6fVa176H
LjNhSmPnRS+KGDLNI+LlBuk/zzZhmIMlL+JBJ/sgA8z75vEI6dgxPlATan/AfpZNTxKty8aamdru
p7DOIEoZB5BHFNXtMdFhv59GuOGZvsDhaS0Ia1wAsrF3+SFt4d5kTcrwL1CFictMfjZcN08VQ+RP
hgQkP6Acs4X6uWCeDF5Q9Du34compdmua06wbFJnlBYaXLxzlUMxeqV5i0g8JjDvaww0jMkt0c5o
uVXh29NH4DA2xUybAWWjMuoBIZgxJqE6IflUWpxUeBAJGpq11/3OOJE+gJq4ty35WnERsFnsvGis
NlNEW2SGWfU7DxfTiBjZTe29yX33g4BEX++7hmnfyM4lbuksX4lY5Xz1BOb4NRzS50i4F555X79L
NanPznNGKo5G89HPwo3HovKAJTJz5TmymutKagyLvSPH49jgmYi0jXnEM721C7Xym4cBBQcjYrxg
R1SP1jZsUsy6uQNBbasIdwII4urzMKj+Pqmb6lQmQfJaQ6rCvWI4Sri+mimWaszOBg3aj4wg92rb
ERtyWuzWtjcEGHl7JzL5+5gL6+BeMpyTeWjDjR4JQemctHnXU2TvvYnBScZgestZ9JWDP3Yjjicm
BXj6lx4pMggw3hSPkYP0UucFRwb8IyfvrU+oHoR7lwvBojbzh33VXHbMQOQoc3xRnBpivP0TxwlB
DPXlqKx6oh5dKOO/MgKwT3SeyV1mFNmdc7fAuM3wMq8PQsyNhAjlMdPtNRpAYJaTeFzYkLI+MhQH
QEXs4TqtTPUDV8f6muuMgYkz57+SZqqwO/qJiK0UPSvpPwvZEDN0LlhcB+FPY7lnyNJiSh4AxMVY
A/XvXPEEx9VfwVb1gBd0DScS8byKIlcvXJ+UEsFNQL/84sx+3x3y1FmBm9kuDCeOG7K1AABFKrp8
iHIlnEHqknbYw0r2iOK5OK1h3Wexk/LYh4VV0uo3KKSdJc/fyQVkxDO25TOxh/O2rrFH00bReJqO
pCAf5mQBVzBS1kEHXm1ix27kfhELvaeaudULMoU3pJ2BUEYH2RCvWTawXwaa0HhMiKCFGlRlP2WB
HAHgaui9p7UtwBoAPYIcVvTJfVPAWZvDaj4pkly3E4rtR5YM66HusmaXrrM5rNXsgNJZQOIPgGos
6eAHb53u1Sp9l/gcIeNClPneRoG0aeA2kiDI/JIvP8j9yo+ezJAz0GIkQJtlRbuqIQMwKLRzW8gS
y0fT0boXOrHfqiLl0B8hVzAoD1GOVhxa8GZvqbfFK/I+hJ9DhfTeZF1xmALfc3dkiF7cyVkqn9ZB
l9sUB9ENmJHwmqW9d4Kh2B5GH2h07g2Swgv+PUrnMdu0aeYcOvzSMPyGetw2lhvkByS8WJMWK5cQ
RiC9lXfzZY6rR+E9ShPSDnYDmdTMmhWwWNM6NyIsKSWmRoc/S8wt6Wa0vPKnN7P6u2o0M8yYuByx
3EYry4hDS4k9HpLUInFJqHLZeAjNocpequapCtMjIVJASsCYLegZmA/i+SLsaQuFPTjDCIluamMn
Vx4lz9e0DM1j4wTisZxaskbswZbvYxe456qQ/pPXBtbH4E7izTNBHnuJ08XW6otrapng5NewG+kf
gBuVk0kPi5/njyKQ3Vs2Nd0eHqlm6EWC4VFZoroaMJg9RQqqd4sBeBf56/KkayNpeMuWCDqzIq6N
iOcKg3IvgbwRHT5QICdDOZGNaKsTSGG4VcLB754ncPcg3l6NmWdOYogGgsc7DgORgbQWdURWnnGW
48r+6WehlP9qFVV3NfRWdK86EprYwMmNJ5zuPvUEFoRZjxcxi1qD/dKBSnCcdHnzCR37qFdhf+fd
9LT21vRINjfFf07WLnQgUgQxAmbMi6cAb/ipWBrrrAweD5QT/moz/7La0wADiEdhzeRbh9rt05pc
HkCcN8E9FzHSFJkSQhVSl57IAobKk8OlsXyG1ptuyeShQB73ZrrIPjhBP++cOvkomyugpQ0u5649
gYXsSNnJyQdwR206iurZHJdRBc8uCaCPRd4vj1Sj43vR+P1ZKp/iyyZlXMdlY5Gl5xaew/iYTPRS
pdW5qnE2Wlq3nwaj9F5PSH2QqWd7Fu3t9dQTwIy1Cshfl9KUzkabgs5sojNgEHkqfB+tPN9hyBxq
7feiMu1rkzWoX7Dg4elqrSXu5LDEqkjGB9dWDjnSNodXpfp9b/Xj0Y+U/zlExYTEPr0MoPKM64N2
uXZZQUH+Wwj+w1k+oHYNRbW/7JGPrbFSzPlByUl3OSzKrqDJg974UywCxoo9eh8zycoPFuNHIo8j
9Doys4MHWWTet3bH6A3hb/bVTpYYkc6CPQo46w8eSLjDQsDApWfyrnpAj3vPHpwbjKziWVYqPAhz
4Trhd22f1mQQD7VNaIWsofFMCL3xj+CY+pe1sQDRTHWyi8Yo+wGE0CE+wKVmDlYc5rPv//hLuvD/
WhP7/xFHHS036/mLwuV//M9/+4c+6r+w1J8hhI3dzz+E3P/+Y//Qu0YO3HQsWbYVXiTZf+m1/6F3
jex/tUEFOIi7+fd8vMhc/kPvKqXvw2HnR0KfZcJ/6F2df42Q35A0gXaPVagV/nf0rmH0h6IntHyX
a4f/IWB36SN9/c8yBFWMNjkj9ngF9vLJ0dO7Kcnmy90fGXkem661nheoD5oYtYFYIKazHBlIrSno
Z4G1rT3pNr2eTgBt1k0ehu/5Au7ZYKGbbIYIakDB13qUwhTdm6i0ToV2d4J/ZuiQbgbX/q0u+Gb9
UKQuLbU/xnYO/baafqrHyEFvFeKaOTU9I+Tuq5hDf9MBuvajZicIFraS7L50kIESgwBwYh6Bnl/3
VrXPHPbafTi8ZLiDyHT7SV72Bz0ZAcdLukPa8pAHLxYIWRLRSAVd5Cm6gOxE/UicD3uduX3CFELC
lNXi4PlhKfezm8mSL8RvT7l3rI7AYKUU3YsfvGEY7zc0aTnTKSY98rf0zXxVVNg6QCiwmpq2VmNh
oaoFDlVlfmR9eSVWhKySZU8HIf5Ar65XH7CQOiv7B0kYGqIriw8HFSHnf8omhbygcvCvvdBsFALI
VIzEsQ68uoCA5ymw2i3W1Owq0+TeW8mBRh5yiAC45AEyi0vjPeYWgNU6yiB8aad96Gw7LifkLe20
r4xcNmwpm6uAmw0QceI3t6UqOlDsMBfWoOdDZZy2bZLinM8zuyOLMT7dJWASrqVSUEpraI6tjLLj
1ACJ9QP1EEUUn1DpsXFKKO+KfZKzzMw+igIuprtuI993j5bv4ZbPFCEo3Lh+PR2ydKH+Zy3iJb3H
5T3dtmmOXOQF/KV1A7TRvsVoOsUUODUzFNbnkI4GwlLYOyrIOxO2yTiaAYH4AueAj1N2AMjO4jLa
YOqA/dWiL1jLY7v0JW6DyGyCvMHdzRIvDtoOiSV89G1ftuWR9fmnaW3vwJx1H6jwnAXrNcXqqfO1
s8378r7HUrpv2/TCRkJVvdhIA/2CuTQUe6hrpFGpDmckq/iZEFC3whbL0OwtGvO7SuycCJxZi0X8
UPtZSUpsCo5Nv6Ka+NGsqbevbMgQ3Igk+FyymhmmRjQr4HfTjljg8rDODC6IoeWD4OK3h5as5tK/
DqYLAoKHxx6IT28DbMIrST8JtSqRrrvFF78uhmLgdS7e2RStl41gx7YaYEhwsDejz/S+SOtxUw0Q
d3XIBef6dXmAj/6CzCCe5AWCuv4GHIsaFqzSFgjJo5E4qSNAZti93ZQPNH0LBmC1fbc1hHxA1WMQ
ktXh2Y/GU9VbN54uRtBC1bBdcW6ShkNKtCm/JZmyJMYb5nMplrboh20T7zRVmAKr7BZY3sbzGCam
Bv7WWJobEwbjDZN2NtY9LsoiTT5NZV03SFC3eYdel8GvA7onY6M3tEwhAWsH5XPm+88eU4eMLdWR
zd17INAPeMY7sr1gt5bgKc47jruozX46gKsP9voldfqzDYDdaN1xOjSwRYc03A5T9N144WEtInfn
E6TDlk+qCy2PfjJpv4IlkWzE12c0v1ncU7wTPTlvOmshwsglFWntgk0DIhIY/XBNR6qv55woQHlb
yWbeohJ/tqbgEq2CA55l4ivNt2m6Q/eW9AuTgpqDNOv6B7qrRTDV6/VyctEx8tMufUhwKdj5qPJ3
zvFPW9EGs0Wb960zfYnhSfrho1mi53XOz7XL+DMLT8TrMWkERWVSj3KP5jROmgSMkQzEsUw+VQfK
vcNbCXEstA9wJC4xwbAreo5hiwXMYRLKvUcyOsedl0cvsElpoFq/+uWPAxmLg39TYHTfZU792K0S
83MK8Fb5F1uCD+hWCt5/S8xx4Yj7LsCnzEfDBUQ1pSK24zB8HgaxEMNVT2ZfZJG1Cb3+CbnNdOwQ
D7t9MxPj23bbcIShpnPQqUPIk0qLWnZzcchWalzM2Vz0EEvxu/4Vywm1zb6KuulWtZAWQh6dXTd4
zHlL2i7J1H22P7i2MxyNuAPFMDHobR0Aa7J/ne3kReVpdnBsyjQ29eV+GfyHMs+n634Ij+R4vA6e
/0LFCHAwmoklLJ9nHok7x/VB1BCi1YjpJFeQD4lQH41TDgefFAv4ZPZuGOx39uJkECYjlHMDenMi
Or1w9A2CMHWtlXslPE8/+J1Od2lfEmHfTjA2WTa2Yd/Hre7ASxHCidf4C2Gee3ko7iaWK5tmRWX6
F1sWW4DoWC3nirq6IPgElkUQxaIm5iHL9E7o7FmnwcfQ+9f+miwIJpHKePrYqnlv0Gltw0RC7Ra1
h2oP9kG2PuDaToFTYYeu0nGb0gXvo2AgBYI24QVudy+uVrm+pat1vGutVrNor9PD2qL6tZv8Hk4m
t/qyPsBu+Jwq+/coGOcKjA3bMbKuLweiFbWM/xNwCzZpkDkQyAYdxZOoYbhPM/pxkhFspiI4qOlo
TRjCUcDeiqQr2eVFmyObueykO66OlvCNbQIAdpQkQkK6Oi8jcsGoMX7sYilGhgtMkGOhy73yJDOJ
McIKkq0F6rFLAcEGFf+RXURbtHmkT2bDmW6y3wYitLc5zBQUuNW1QvGvKCJiEgFdIIWfiLf7Ry+t
nhIc4oywSQKp1hb3fVCdZ96U63K+8fACH4qs11sFMQHJZFrtnDb93db0kbWdkrGn5h2DpNvUdgCl
rxIU1XyOwkIcWDTznmWrd3LNuCsbO9w3EVB0WjQQRjkdpGeAGGny5mwbFFoyfo9V/mYsj8k5idBb
PySaSig53UX9nRBOfyryVe7rTE+xxWQmDho6p7ImmluCPmObhEYLcuF2xZ09hwGbuYDAj5YahRnq
cZQQAiKvjIXDTFiPztfQw4/pTR5PSVQfkWRti5DM7EXAFg4kUk1I05vFqd+p0oCRKLzaQ5ltqhkr
d+hS3rBBg3LGtt41wCNWVBRbewnZgqT50eQwSHtmhVDC8RzAJOERscYbEX1o1INIEfMllhaPidYV
tAp7eeYZ2JsaZeE01ed+Ud3Rb+uLMvFzzNCSVf0SbB1AFKCXyBZ4QxMeQrclBBhqvF4VL3og9VB7
yQGpEuCxfLwvBdWOtWqIVrUdK+2HcTf7P4tC7jKGfdglD6NdDQeyBKO4hQ3cSvk4Fut4VeAW2paS
Z5by83bNhsfZ55upSY5za+Lr82WfKazBKEd/wmuDbZCblzBcsxiwNOdYO77UziV6B4QJIq/uiFZE
QjdbX7Ge0QozEc0pBtD+owasMRN0GjBx8+ROxf6S54lIa1P3+RtwhuWqCJCXwfosMHobRBokmiJ6
hVonUeYKjX9e4DjmO+30e88X2aa3+OazTQnFh6g0urkKqDc6PBHTnKLikV+sMpaNa1denKzyd9X5
vyRJBdugK0ISj4gOYQTyjHbrenDdt8JApCBWCHJT96Qw6iPtqZLCi5s6eYX8XHIMoCOR6KpKBHPu
6P3svParIyCJAbrxua+isr5aV0ghrCmTkFtTccs5vXyT6G+dCq+Wm+eMqeiet1kfeaeUr9hc9GS7
lircu43e2W213uTGv0ooADxwYnCRb3TpFlvdElbXzPU11BkvDv2oPTj1uWQq5A3MV9vwG5UpqXSj
TzlkvmQ4HEXSPmGjuTd4eDdyAduZa18gjjUy2zJvhvbqAcwJiruIrGE6KnbagQYvzHd7Q9j5Y+7X
6549GNK+iun21TDJkRDnAUFOuQGwitbSQaQ9CsxODCzJkakfAbRUcc43jUEZskwWZOWRX/rBenHj
atuFTjQcddT+TnKPYZIzb9Qkn7QsPpOgaWJXr9s0DN9CNQpOHveWLPn92KDWCqE7xesCCnFOrqt0
/p3TDK3JHfoGAII43rDOmy3Dl/slPeCEfhnbaxmJKxa+fewa5aAbzxjpKUashfVBHnnISgGG4VqJ
+iDF+GS3GRZNJQ6cwg9C2q+lE6Qw2JKvxYGpN/HrxjaFOst6L8qumyiFjTwscIhF/aVc52EO+zsb
vMlm4TrYpqx6WNjmt+HYc4qudb2RmkHr2KyG01k/yqIZ7pSrmBpCjiEuPrLrl7wpfzWqotK5BFB4
d2gY9Daq6w88azAqc31PlM+VtdQ7Rpm7YqxOjWh2S+1c/S/uzmNZbjRL0q8yNnuUQYvFbEJrrW5s
YHEVtNZ4+v7ArLJOMtOYm55Nb7KqSGbxRgQC+I8f988bVfuUcsCRCYwuu2TxQqTs8/+LLPO/rwRP
NLXfKjdnLwCR82fhRvnjX/lDtTFNVBYTbUYjpoFAYxAI+UO14XcQhoickjqWfvz6fzQb4ssyv2Ap
pippBDqIq/wno2z8SzQs1BrFUEVZUUlb/kdS+nfkrvjlf/+fuIoOCZ2tBdn9Iffy3xkd3SJ8x08l
D2l+VTRV7RfJRiNtxr6gkxaUJTlTu6hOoRbvi2Hub8ErmsssJkoin/R4mNLyYETBWJuXnI2NeC1Y
CkVha8Tq+KPfZufonF6bOwoiVWzGZyZnF1sJyCRoiNuH45/EsX+/kj//5NYvwd6//uhDuvBPkZ5U
V6M0T3l8NJ5I/ZS0KVQKeASv4YczU35Q2FU46MY9aeipc4pTgU2429FRH82VWt4FskbtQN5yZLF+
OH1HoPY2mqkjQMX484H8ihqHHPloDbSvINSvtQxVgwdrk4VHU0VkGQrSmCzMaOyRnxIU/b0t9XKg
fCL/c5zLxFKfqLQN4R3S0nnRe6fQVK91CW3M7N4FLU7mQmTo9PLZS5e5ZpoU0Ai1WveW7GhnuAaj
bZ+5H5Wqxssgg1qnaXDJegd6ZKc4M0/xJeZ3rzqGDsduN0rYZugGXdk1TxwhWmoKklYWgJS1eQmt
N4VNBeMz8t8DOt2mhqm/ozbNXBK6hMQ0PLAmcCps3luFpf/YrRpejtZ8C+xZZwauwHEf0pCttuMT
hXc6H+3wEed81uanzude3tt7do3P+VncihDq1tKGpHjEIM4+QeCzEdiIgY9Ot6rKxEr9LmKP76xU
nYHPM4WDLDo4XHCHqTR1zHDLGiMe4uQYZhSHfTSJOHEFTOdBCUSUhS7SRNDN3TLaiTlRTV81tihf
GiVd1BP3WlMxn/8YP2g47hxhhhEgnSayf02OXiFv6/JeYck0V/qNh/G9MZN5tWMd9sZxS+w2wqN4
Ra/gpWojcdWEwkMtYmttBx0WLl2YdBQei2RzK23mUmOMqIE2oVkImdfgyMJbUb6LsSiVd7UQj9QS
zsJJMnC29azmE882hE54mxxJW7UX9816WB/kYSGplksSSzdlr2559OMf8POzGrk4pYJNLPk7Qo3I
Zfjw1Jv7JnwIfnEvbilxzpFZ0PzaaIilXhlMIq2gm7sRzrkz2LvWyiY5uXiiqIyL1tghhUd1i14s
4Otx/6gfUU6Tji1hlC8oSfBR8CZKBX/OemdA5PwfejtP0d1plEn0DIkLaZPtUHvvWl/MZREL9DQ0
u6UdfsD4KdpV+d6+UxvwNKkh07FCuDycOIzvyksWnwVea/TyXpb6kUMoyE7Co7klL13CFq2KLkqj
aY79QKUysAEx7IjyCR5bPQ8UchZykYKhxWCaxXOOq6zJgrc4QAIM1tWO1Ps+PqQX7+RffL2chnjs
0jdhbx8Nc15PuN2NCyLNSz6VzLXgwpcZQWn9pdlVMWniCqHHoe+3tp05MY1u4VX9Bv99lovhJl3I
B+caXNt7ca2u2bFWVfxJs2wFzGgH1myoGq5YdEGJ4kjitpfWKLO5Q/cFy3QJbTo31u+s5lguQszz
99VX8Sxjdaqk9IrTppCNLOtSKCy5Yg79wnDIRrmh1HdnHlqfZsPo6j0pk0imxJ+32Lo8PGXNxIKD
POFfLikT4HSZvKKrqoYb+hmmOKVcSiA0A/R9OVC1cA8rUbxJGl+j9ptPnjd3Ix7KTHgJKkFywdJe
Ba0mo4oOT2h1BKrC6iVc1YtINGqkHrxrdO3vyj059kV3QCt+854Z13OvF80kaygfglptd2eu0cA3
2Tjuw32nhMseRt2YtP48BQbu6k/nWXw11wyyM+disUTErd1omfTMBXL16kHQTqx5Bii5EiN9qn8I
UXz2xRbVhFUCqdKJ0yZPIFhLkctb7iaHuiH2hdoD4O0LlvHGkud9KO8l2bXGIRY8Wte6je3bK/8U
cTrtiGMEOdu50FWKST3NcCb7xKkWodq/V5f2Fl3kh302iXXoU19n3n8WKSb+8D3Lu20EnxaxzKSb
IG5NiJe46ewo3wYiKFC1fZPwNkxgna2c0lyEXToRU5O+GSqkqgFGST0Ajpn8VPD3qA+C50fZcffO
RTvKe7txzorWb1wtDSeW/KbIKeD2zH20PJtGbUwiAk/Slzl6GUX+pPWSYegiHO0z5rVkVGBuDLd4
+WYuiwr31q7q+FM+dwfJJz7TMCqcyvtwGQ33nnrP8jlhQugM9AM6CaeSGhkT1domj6LVD9JRErNp
36ST5mFJiIFRAKDBgf2C59ragqLLqkXtRRRSlN+MvZ94C6zi3TLSS/fQz4VWHXyDvQjNmjf/pmxd
J7VwFiJQlt9tQkdk0dDdNo0O/sk90Zg76ln8R7wP6h4qpk3Q60bj7cm+gOpVCwA9eauOp2ETvIAB
0OjuehP7LO/xPqXmRdmpB+sUXbNrcSWt/kDI4nIdnkfSvbqGk5jvKb2ZV/utv0fP/Fwcw2hvumeY
rov23vNn8nOcR0dpTQCC6IQVnpt2PTV4AeqH8JTMc5BepGN3qNtimbf+u/gwz/1R2tmX/G7SLkOl
2yQKkJ9k9UaLBXbuEa+NcAFm9BG4CtMjlgjXYe2EhB1f9ocXRGPrKGzZwU/b4la1YHNjFijuSTmW
KylI75TxUbQzAsSL4crZllSNyuxs6rdoXgY1XmTAyGXlom6qc0IJGwNKBvmbl08OcAI9BCFnnlL7
4XMuS6/ROdsX+7RrrwRO6fkoDtKNWsEW3oB9pJZEG7+UVYMGOgVD+pbJiG+5kRDZw+uzD4FFKzvb
nNGtdg51f4InkpYWS0GA6Kf+V/wlU43q4mmZaG/xl/+Mn1ZKhZCfHTWU7IS+ySOLIkzreYQ4u84O
8SnyQlp1uR3JjYBdjy65FWZr7Jf92m1lDR3aX/Q8UjtLvZpoazcj1dZiV18Ic0x96sSOnhXeolJ+
aL51QDcNNil/vC2A3krJGrtoPUZztkbEzs8sL51ZY2AOw96dRbIx1uLc3QYG7S6yA+hCrjF8YgyQ
si6eBAT8JwIY2bxLQOmlDdsmW4UGH+HnDJailnJC8/KH2+IBtyLxS+2yrZK38SS01G7cVLRu5dFC
jLjy/YImRilH1M3fNcBVIxMccpsp8SIxJGPah96+DHRhlFZknggKL3sxh7IogOewTDtkfkTj9xV6
XWOq+KLW+IJNSzWraaTLrDkorF0ngSpeI4+WzMTKGqif9DLBTAVMKPZQcqN2VPdYjfqSTYfmgZW0
PT5d3Zw1rlQsMoclSEpaXYuLZuH6ajszacBpYkPcyEK8RH6xZiQH2lGsA4lNyDZNiE3tkPKltR6p
BDhlwPQtfWzg8Udl0ZvTBq4yaTd3DEwaY30G8rGzLBpoIuIZHpwHxy5XUea2U6Ev7xxtzzR1OPOm
A/MJvnCKRXvSGA37qhQrmELgxRKDU0W0eHo0SYUeaiXeRqpyE3vLmKRhCUZe3KmGN3Oc9uBTy2cV
BSzBJvtWg5XFR8NhU1AxhfrfoRGx5JARfOD7GhuNmisVFKUfG8EEQ3aDw1rVkJNtnK9y7VO6hne3
tP0DOYKVCNxtLsJTV0II8hBpaFs4ALJo2czAqoEuiWDTn1SPE4eH3NOyKBsXQnRuC6xBoG5I2mZn
zflsBMiB+GdXRVEFk6BRk+nvZyT5b6Y7ooPMeBrUZREUxM8jEoJySBSdFgehhXJkYm5Z0YW2RA8R
H/LDfPS30G429mDEepM3jRjPTce/Ew3hQFw+q5JQv7yNjzHH5d//ZMy3fx08ASDhBhD5BwuOX9gv
gmfDj0x8Gj2I51mh/GWKxKojicRm8lQ4OgJOTzZzll5W0x0tt+fE/8498tbd0oO3LkQfKvLO2jeh
Oi4UojgPD7ZjfIlOxa7162TsdpRVB+6Fu3DIelceSykI5aV49G4cO71mn92yV3ejO3JmnbObIGFi
ChbWh/UolxPj3D+Ux/D75YVbLJLQmQqzesCs+tlGQEa39JOsXIITBQ+HYJ223QH9VF2HeCQmuEW3
7bDp06p5FCwL+i7I+M9UGmeOdsnRe+1ulH0sfwfJDgTwCNtOrGVvxkip+MbONZZZI//Ca7HpQvKr
RSRVSIfSoeDCU6p3nxZ0OgtIbqkFJCSRhX/OsOvf4lscS/VYfkSX/iaT3W2CtUWsfZQcCEets2EK
gDlzhqSJucBNgkmfy/FIpApa8hRtFFyQNe/5S7o1FyNiE5XmjHaGyxtKFJ6vLZj0cz5MJM7G2Npn
69iC/RaVfJq+2pt0KxkJ1dWgBJTXiPFGG8acYd7hdMrwozAE9Ry7cz4w5Ts++sf0qjIs/f7S0n7m
r/zQBYB9yBokN8lAJvmFhRaUdJ+LMssrjWgKbhlvJo2Ue/9ev+tm9cy871KijVy8BRQetMs8vbQP
lmgaLnz93RuGKPWR8P5lB8X051r60fFVSV/8gnFKT+om5r7EYw4aksFgEz/F9+a9wNGx6gVMKR8B
I5A/lRiHyjyfO1lx7zYuk2+3+IeX+TNm5MfLRB6SYLDJpsl36Bf5Qy6R+sSkURZkbC8DJ9xNjVnY
yUtvLZjom9TXdMq8OBr3gLN2fS8qa6rGuNOe5Tl6Bk/6X9+wImpHV9wR34BPgM5rS+loiGnoh6r0
pnW17I7auX24CLhx1+5MwymXOplUCBXS3N77u5rGCADPajElC3EIT+SWq2Yvb/JVNAxkYuu+KWH4
+v1r/wWe9sdr5xO2UNZNXE3WL/e1qsFhI8WOuogDZy77KmccRnK/zt8Mtuo6yc1RJGLdbpJBxGIr
hUC0TleZPUNHGafH8ppzIPKvwkU6JP/wwfydLsUPJmp8KHAG+c+fb7rcjBQgSom6gNL0xX+ZVEr8
5rXirGDSy5/lF0Za1WV5xlHjSkjkH65/829u+mS2JFmUTcg/oJx+/vt5zVVph7m60H2bWhLHWgRz
y9On74DIzgrijP3GirzVwXbHE3GbHKNjdiXJyulHe8dKvY3PGTNecO2oqVD4E/k5nEiL7Jpc7a6l
2XhR7vNzxRDY3hU5pGlF3mjv2Rd7/l5+FfWWjYXYr7xwLrMNRgoa/t86m0kpz3jEmfTViJ+U0k27
RcGEqjCphleica9iGF8Jj5rDOGsx18L9B2bOpFsPI6/7DK/NMAQbB32n7gBEr2wmZHEYlX9/ff3N
W6iKOO/4YrEswMf2yy2ExtMmMzxbWeQPbJiUPVmjCgELbjKDsc2ETEdnQZOX8OoP6jafyA1CQpLG
qGyBjdG5oqTrlOR0NaUcNXOFMWUTrmH+f2x0wZ7am16ltFXaKVucA85YPw/3mPxVd+4BIsGEAtuQ
HYI0NZK1EQmvuhadMc14G7OVhLFzDLYAZk8kpihQ6ZaYW00Wk95JotmaevVpfc2/hDdHfwL3pVWg
n4eYkSgZC5fB3tv7w1COQ9diRs8IFzGxd8PonnKzdp868zy13Yf4KN+7O5/LVTn0w+CvXH7/Hv+4
Df+sPKsijE7oNuLwNv/6NRGkmuNVnyuLLrLmOOsmgMllYYWkxE7HJW7XUihJDHSfkstqIxp53O80
HLMBUUe3bJj4zWu3oiXRzZ/kNyHShyPBpXglz9Nz9w3lBxpmK4/TZZwHoAGT9uXAAMprdNRcxFBT
qZvW9IA1S9NA674KQeKA3mbfWvd0XMxaeQ/TPFOJXPTZ1Ga9WwiTykU960D/QPbk+Owpx7TLz3r7
kJf2Igy/syiA7tEuE29DyRZ30kpGGda2gc1SN/afEG1xcHrTSLy3Tlvj+/JZiP0T7MoY7v0/v7ca
90VR1WQRa6ckDUbNP0njNoHkmK2rTNFyRUCgkTa26J0Rss/JTcbIT2f2MXlZD/FWX4IwW+GSGkE6
zwo8CaZiP9I6mzhAdzO7XjGUpRMrFt98pA1SY9shOBgNmgc/QT/K7iFSSIokErzngz6SftSEBD3Z
mAa3CHmxulkP+ZYW8nsWLhXqWS3iB+XRRcyySwQF/yJGHEdkVXpLlOLkkr7f4ySd8tYUbEihBXgK
pxulyBalFlyzS73DCmWOoDk2J0Xv1oRMeKOdfB6L+lKLdxZFx6PIaN3R769Y+K9/fVshiA1eWkWG
KCr9cmc3EzzcoJekRb+Xj9FNrAD/B0CyXC9+bcHdqGO1zWcoE9ZFPHXH+lEFK9lfqMfkBqN+T4iF
wBQPaw6pMEPsAbxRZoBacdpR/yLphFCoKX70DzPZDUkXFhqH4bSaesVFM7g3Y8Kk8NKsv7FjL02p
XjQrbU8IUBrxuQKLHLU6LhvnpZTZxJXJop6xuR7Up5PsxEHYCVB42kHqMQfRxx9V++GoNtxYi7t6
okHtm46/UXuwr4b8GW7kMLhJH1Jl4ZiNtsU00ijaiW7+pboRbaWtwiqf2UgcW5X3jWgNqaNIHn2V
01mJDTUcGd+y7o5pvF8irVUnI/10T8Eh8/pnHZkUuoykbzfCT5J8xN94kz6TDRPBqLaDbaqmy5Dg
yygsB6Fnbqk5XsUMkUBdxgtX7ahoN19wZkYhLxjV+OxU2ATIqWpGT/dkos/1tJVHuUJrV6+kJ3gb
SDH0K6BsDCqLMuP7TtIwaPZG/Sz6g30u4pyQHt1WQaYtVG9dZVCF2mELRMtHWFFKmFX5VvQPtTFi
mK1o5iN0nIwjNKPhbezuDe45XK/uOYj2Ob8WPiH+vrlX2FyraEZS8SryZ4o7HSloU4T9H/k1vYZX
86Qc5F2ChvX7K1b561GY5Z6iW8T7RMnksPTzfYAaUx3VFgNa2uR3d2Oc7eJEInBGzdK0KXBZC2YN
jwB82JjMxOir6mtnLubpHtTCJQfDoM6hpMZjedCZCgSncC5Ub+GgQRVrYQNkc6KTcEeh+qfR9cct
6udbGMxiWZfJUcsSqedfTjFSasHV6nVxISvRJr+wMd+AiuCZSwSR1UqqLZsqnzrdOjKbT1cS/uEI
MLjif7mF8vdDFQHuPRCk5V/+frfxhLxMTHFhI2IlnJeTL/2tByfA2V95T76CLwnZy+ZOw3NHWUcI
YuHZOQpc18hk0THcp8hmBfKZqiAqSNLLbq033Kf1P9yW/v4nNQxTViTZgjb9y08qNQIxZlJnC+Uc
3IKXEkTvGMyW7UE7i9LFTS/9R/NN2914q8Ky1dTn4MKOlTfaWUT7JIV4c0WXfgDUSwMVM7tz99r9
/kL8wbz8y6dpqpzcuX+yav5lWJFoK5GEoJAWDSheY+9egL6P5W//s1GEVRxunIUmRupInAoiRy0s
EcBaeadSZlgfgh+WwOiQs5c7+4mqYo1nzWvdf/8z/u2XxYBjbKjD28hj+OcvSyhKLS0snrSQqXa3
Hu5bcSpzevIIQ7ZXjrz74STb3nkEIagmCKshK9bAKCeEBF+x5i7DVN/rqVrAVZuWgb1NMuEuUzdU
VRsreDdSbx3k7vePn/p/Oivzv86UISksO/70Af8lTrN45d0rZrD8+lG2sPz8f//33//OH64Mw/iX
ZhGv0si9EI9Rh6/NH64MA6o8WrAokkYG4Pnjd/7ty6D6wOTZD+kSvpM5cET/7MvQuVPwWzJR8iGa
84sN43e2DHSKX5GeAH4thfOxoeDLoHXtl6sxYG1FssGN51gMrmkLq4d4hWiWzSWB6zAP7TCdN3mf
P+WBU+Uz8FIzNosoKE3UoNkZLm3OKDa29pCTkutW3vSeOS6CkJyBWTwrvHMbUjwjU/bLTRe0ACkT
fRqx8rIqaV53HGbyotTRM50LNsZoWhsN5TFWUh6kjoKFgpquPmESaQttnudSPGnlEnBfKE/01KCi
rzJJeEiNPzMB9tDsyTanFNV01LoJGfwQKU2HH4QlAsm8sIxo2rT0NHiCsiuqL8Fq6ZvRYh13VymP
DBdZRiYJM9LbrpsFgirP4hbsR65rPfO1XrxEjNWMl/1WKPJTVTb4eJOhHC+h81EBjMD+DxyqoNzL
nBsN4fxDY0jx3hHTZBzSVzeRA6tdAXO5FayvCVVOovxapPIlrMjYmpCZGoMVdpb1lLga1VZzVO6i
uX6gRMLLsj3oPqhDrbqXde5PClVC5avOnXxUuDpl6GWyChII4H1GMD4OjBn/H99qZwNaaijNy3hG
iJ5FvXO81Tydekg3GCLB+kQQVGWikrbO2pXAWnBOH6VJPI84BH4Br12RkaaDWY8nkWLRVJkaLDCM
+CHJtEGG8qZqasplwYzzXjHuOSm8CVvmfQ/uumNZU6VsdAqY/WzcqMpMhdoygohx0HJ9HGZGO8tp
8mkF79nVg4oMdCW19pKWYtjIqy8boXXC313PCk62fguztJAadg2O8BEJ8lLV2O90YkehdTnLArLP
ji1dPP/AC3/PFemesPxfCirnexPIh2OoE0O0aC33MC6Qd2M0JguDE2TemCahp9bbyD1MEeL9xyCv
tLlcRQsTWolu9gvX8MbwOrq1IXt7x9IpQs2pglSDNw70Nbj/fE0B2mdhy/7er/JP9ZtOtthNu5EW
gB2iRHRKUGOdAooaKSWjoo2IOCr6Cgi9tZLMcu8b2av2vKPnWcPptF9V9ILZEsTJniJyCMjZ1GIH
xakKSB6fXMPbL8CojGXcf6k/KQQ0BDuIV0lKvqL3sp2gsBUq9GreYVNwlaGsUVSJRGPnwds0Knth
0mahe1QdZBFb/WjKsJ6pAjxV1YO3TzctYCwJu67dYftTZ5xu/YkNd7B1kL2b/tp4GnWRLNVFJ96b
sDk4rA/BAb5OdfgE8x2sqEHARAzZZVTk/sFXStyngn60YIHUmvkd2h7pLTbL5AvweTOwZL1EbC7L
G/BigNOyaCNJpcILS79VeleuWFWgobnFlZMAMpfvHaBL5PPEJXASiFWzow25BNtj2DOjimJCMdVF
IZ4xtXvVIhRQK+NOYirPMwFT+oCE4YiMbWfbiARd6uqVVklysJts3ekSbXpdNwyl5FFDeKF2jdXA
7fS1GzfqRKsqkhjE7bEEhfOqcS34F+5V5ao/5GZ1KmzR3uQl65e4S8pZUWtbvMbxAj+8v66SalER
9F4oBu70Opf9Uabl8VTNhWyV4W72aDO7BHoISK95s0PfvmNnOHZSxgAQ3iOtL4ksEHKselGH/SWu
4ob1SlqXSzvIfeAjurhtUOW3rSZ/Ocmh5msx81RYumZqXFQxuRW2e5BllC62UrjMjVCcyiXiBWpG
OscebeLXiRi/1WpXR6SWIl7KxuxpzyEbB7XQzFlVmYQn21IjwlJTx6FVOKs1J61W+mABzwhpsYKt
1yZ3MeYl2dq3krjO8+5shU61LuIDLBADhnDurqucJuhQYzuOk35qCq7CnpYQoYRp2IWoN2/Sg6Nh
4w3Ys44chxA8DBW8vDw/4BvSjd5jrZZdSl6ToiZXradk57V3WSU+VbkPvQ3EeV24dKTF8jnbVbSZ
UEBFNXKkqY+mCk62Q++dWJj5qFQVIpVsa3zpQxGtdZ7SPg+ksh0leqWOdCC6HrFtzrZkHwHIvpc8
C4CugC3s+7McD38xE7Vk+NhybYO3KOD+b+/Yn3pjGkLfA59CS4oAho5F89vXn0WJbUQOscfDv54l
ipLO6TOBbkLbKne5lB0+SRVatW8ycId51SncHFMAhWzl0a3S79yvvklcA1dapgnRPMuL3iL2MQTx
uxEIjbEc5yGBb5wolK4duTXReNCxypW0bw2W5kQXnUfbSWc2kDkWBO3qGMrAb0rPPPGSSeKAqtop
pfPm5Q6wJsJUYVrP4oIOpc56xPqA7vFL1i+hPTYiKrsS3OBq+jLF5K4J0itNaVSDn1xQg4DJeEMP
2yGugBP39TxJPK7/puvBdmbnQlo3brQx6ofqqTsbI3RRh/LUyYhmGtSCjarS+FadMAT3CXzSz7Oj
oyRoEwHESzfuT6FsG8Q/2mrEHQwvtVQ/+R5TyCe0Lc9EPg+B6rx525T9vCLZ5tcwN8yPSIuPkYa+
2mthAL0egmCuUGXOtn6MHwnNP7T4lLnYnVS26b7O79SWSXr7yhh46V/MWQcVMMrqtN5TJe7NuHeC
xBWIgWQs3U0JhkNAkW5euf5czlJYODZdhq5PaKsWgRwwzuHm8XNiOlL0Dn7cjCl29Ixu7XvxMVO0
BhtmSez0y84HOSPrVp7Pk79shGieq8leaLJyXIoEoOsCMDskuQ0RO/ygaOnA0mrsY6SkPMVc2wkr
djdSkDZRg1iyJJMaUNZItfqdUwurgKZ0X0KRLOumGTW1QfsosV2lbrHlpu6bb5V8rQEH2IW2Ce1+
EvKlLx2cYcQEgBpYRzVN320f6hrNptpEyt1xbLrHzqK8GB44yz+Fp2+C2UjYJKTIqWzq22mUp8PT
IFgXeqzsZRJBSpG6BGFsVGqqK13tSzV9YgsxFR4WJpFZ7BeXvDKDJafqfpyYKGOp6a9ovaaXtEqW
EoD3aRooxRZQ6LFEzxnXkSAt7ETRwAxg8ayNs9ueWT/FyI7Mr1YtnA2rRrEN80+hdbsx+NpTYT4w
QwtcZTZIn8D+9i389gBQNMv9ypu+n6WRtnRUbQ+exrgZ/kuo2mDqtiR/E6z7lYEXryu7tx7WYuca
G91O63Mq+u0CUzZ5v1RY+jW/T6nDog0GmA1q78IugP9GoOPthsPRcGpolaDCuY9YgU8RaBvBdfBp
tL+sVNBBKJfmFQb4kN8SFyEf1cx2w5Pf0ewRHkUdgoxhE0n78Y+QwzX4TGdBo/p70/CFjarYg9jd
EaJDmu3idKY8XI+qwPDLDblsEjOVCa+bxZYE4jRj/sQUwgtqadB0sayS5mymsRakS8V3vEWs9+R4
oHPSnO1P6kQE9VypMxKYN47I7tKhz5fYR6zJyS0RuktPBnSjudq3aEXdeOi6DIPOXyR2J0+cyJk0
lVWtKkV153LgYkjrw/Sijipdy7ZWsbHT1ry4XbdwOg3OdAAXWtTDN68J87Xp8PwPXYGckq+SPdKJ
QViZZh9KMZjAxgjnlsIWBKRZu2g5ba5Vu3FXXZyDhg07e9biq8KxkB499Sjmn7ktJGsc3uGmHv7h
xzPbkCB9eW4IktmRVrTgPiLFzKeNIoXriqjftFIpqE9M6Y06K++t8MQjNXDNpOhp+RUBxS5BOZt8
Tf3+aDDc0Cbr9kuH6zXoLFrkpOAgx0wiCTsuvkFIZ4AgqZAkCTbNuJ2PU2KwC5eKgZGRkJWJ2nLX
mATDApnvdQW9CwZdgqHPcIONTXUy3CFqrms1VE7FRL3D/HvA+O2ITFbIsOCLtNZd1Q4mB7+PMg5H
sHOkoQDPoQnPkcMjrDpcjUNJXiGI7zRTNCBTMVmIpShsE8MQuSOYi7aCx9VHeACaysvXvUxlN80g
7c1q20vuxgsVn8pFhMqz62NMwo1PdYZZgM6hwWvGA9edRI0F8BZ2y7Q3hWefWIcYI8NB86t+BqmG
e7QrLdS6iEC6gk7NJU2eoTb7XMXaZ6gnJotl7i1Jk24FL47gwuTMhFrvTJOoOLimns0TOdWnrusY
9CMk5VhtTOUJVe4kC0uOmsG+8smKS6kgT6veSUFfc2bS+ZAXDRzlOX7zqWIkzqwsOZIG2o/LL10k
gdcv7MYOL1PykbCRCi37AKfDn7DyG5OINeu5xJZVoeSnvkW4lfEzEfprLmoryXOUNw43oujPPCuG
8KS51hwgxbMtapUQQmJuPRZ0EyNmnVaL1k7CYiqZsTYz8uIoEFkCEDfMmHs4kaswhXJkUWixlXvd
gwKD96+zlJM1/MNrQP16yaecapQSgGEC0Qk03jHpQy3gUeihUm4cae2T+79JnuQiiHvaUqv96F5r
DqBnay0Sql9bUPXHMrVDizZE7+d2joGwNMOZUfT60XGg5hQ68pZsHlukLrvuDkrowCWDtzVvfaPj
7Azr2JacTeYlLzGtzC3I/G0p1sq5JPk6hiykz+HryPOY3NcSKKTH1S2cuU2Jr9LgNqgwJxmaAgdD
Zg/mhKq/0Ar7mdP/OKa8r9yxK6n3et4DykfHAKIrvmWG8OA0a3wWPpURAdlHK2z1edqkMiW0PAxa
jfZlz2KiTrM+n1YOue80CsFe2ak3D9UGsmcsZutGqJNp7aXy02LOS1uWK9RsDGM6FQ1g6eJpJgjC
MakEeDvtnCIm/RLpfXvKzGssreDgtLvEjLtd4sGKVjig7prmCBcrevqChzmetQAfgHWXw+bouGQF
tS5eWbxPD1d3iGCoNP26YcPJkgOGhQdoZnlJuq3T0sDfJ+LYcbp0y+aF841kJwueE+LO5ZypK9kx
qFVhmbYsYbrCnFkqJa2GLUYgxB2JL1B+c1NBfXOUDzHSxBWPbB3fd1JObMuJyOVDTBJpFPZTgFZS
1MsUd1BA0tRUPvCNYgNdK/Vc4ukzFwE+TkruQhdDpYhABd/58IfGllTvPmRXXHRJKH3m/oD7EPxd
MtDIFEuup8J/sXcey5Ez4XJ9F+1xA6iCXWjTjfaO3swGQQ5n4G0V7NPr9MRVyIS00F4bxm85TTa6
6jOZJ11CPDMrnd9iQyehJW0cA3Br79dCs494SejqUMiYscf7nK5EDKwlLd2aX1hE+AUVAPOuWu5l
U773cdddSWLGwgNNvZ4eHQSFf2U/he0fOOPIp1WFXrGeCu7mmmFGrtVN45VfOj2fe9tqITQp69bc
3auGiNubV7T5al6yYkvkxadwEgJUqmwXoRvbmcrZThxjZ4IUkKSPBNyWXfzatxqRlp9/4uC1dpKk
7F1GhsVaClTRQ6shJhFhcwNZiOmHnGSUjFR945u8k0INxzXo8IP9XDjpHVth7ankx52oG34jINbJ
zC49nZ/v5M8184x7Zf7M2CB5WigKhXtHO1h1uulyQ+44hBETdxGHdpGezUTlO8LOsm3XlmizS5Sc
nkTyKurRPci5sVeTsEl772vCCeaK3XQQX/XENI5K5lyIvNgEivPQn5gsYGoK7YrVqYIOslepkTxI
rzw1ZfIG4sLdeaLYQzhLb5HfUkf73lkLG/0DGFkEBAVZ0OTmQCwx5C1H++XnzkOXdNnZlC6WZ6N5
GBmzQdoL5L4fBUjmOi13lG+EfkP2X7Feba4jxh1dElvoLyLYOF0fbf15ynb4qmEjzNJ4zbX56kYm
tmhT6k3jdDXF3qz3fhkke01lD9Ght07sgSfGAGGPeHpFtVWTcJeDHiAMefJnuQboYe/6wlbYxWck
u6RcXNkRCSY5mv1g2zhMffAvc9B0J4OUgU2msENY2PsBkvvnqk0xujoFFz3SQ51ixmCOuSv7VL8C
Bj7gff9Yoih7ayuI1LrsnUNnK3Lma3fatyR01ypbNn5mMA1U7jab2c76d+g4LTnsjvggHPQydX9N
hHhPcmkd4+RE86yvQdvCN7kHPSwoLJ9U+1nPqEHG1K02jWkbp39fYDEZp6V2yp03Dt1Oflqjk18S
JjYMVOuRW4gHAUrZc8LCpY+Zm8BMv7Bh8rBgMFCUyLlDfyFCrGl4NYNOrDWPBYlOKPm2omqDLdr5
Qw/xnfEJ6UgRhceq8Fy97yZoK2VZHGdZBrzIgTTLzPwxAnc+1L35jld55idLG1pL/7kY0uO0TNat
l0RQi3hZ+4SjYK/OazScLsCDQo/Ub3K98OE5tMr+DVF0fmgMJoRVwNU7KwursOXVV3knLz7ntke6
Cd48UmNBl+vgHY00Ch0R7zAvtuvOVPLc9OJkzw4BJEapwbbwBsJQkyGwuuxszxrI0Dbztfmjx2FV
Yp8/zSYHU7YuVzljaASDQlwCPH8RwxUy3hvAmoU8FPYgDtIdvFPWApysKNfXGIMxrJTql9DtsPVy
m3hjPX4TMlLt6gomSWtYOzAHrKahya9GJDMHcX9qgqw135iiNYWwVrkLG4C8l5Vt4yiMK7KoJKqB
94AMs2VJ1oVqoz0acW9XqcQPE6vdQpcifLxBD2ubs7mRJTPsIDZ/WXHzvWTDYQkq+eSw8dgIDzqO
8I55z4K4LTixatUxjgr098JqHIhxxR5rrviU6lqfS/+5maww6qGDW250Kwc1HG1s0etkqNptbrcd
A5aW8gTc8XlI6JE7IIar1J7zI+e+oqm1FkYmJFiuTHhPrUuXUd8V1sNT4FfM3NvuNnr9cEt40nnH
BJt25jmEfj4A6ZtCF3/Chdmpc2ZfP05MbYHZjLs5lb/wSOaXGbbi808ceeW+kqU8pgmLbxM/a3y3
tos4ckny2gVL8ReKOHmqA/5QJ56qHRao6UWOnBn1WD+37vjCOK96nuvg6AkTyk1gDOEUUDGXonn2
8GKunaSh0shwEfTTxHgAbOgvGogNqOkfUWY9Vv7ce4RRa4eAh2Gv3P8Wgk2w0ZaP8HZCHwS6vGXb
nCyfevkIplFe4vtLLt0daa7J678vYvQ3AuseWfZxhtTLGhsZziOFc9z5pJnG80I0UK/PTdGPu5zR
xmqKxzKcLE8f3aGBMKFpx3lENqwDEH15fX4to0NZCfNqLEV+YxOf3/79lQ4cqp863nuZe83NXJ3c
uZAr310wTi3Iemayc9BILM/uN0mvmiYz7h8o0eFK8PYBg/bfiyZGfOvV1QXCJHuckRZoqt4Dr1Bn
5qRqV43ty2IY8xE6NQEYrXmL3LjdwsPJPFe+lsvTzGbnipHAWLlZrphyl7wxFMzbyqqT0MmX6FD4
EWSmHnKW9LYKii2SJ0AVcFtPOmosiqb6NoO14vh1z2zSA1CXk78GHrCvyf04MhmyAJreGzX3V9a7
pFZU/rfVVOPNzGqMj+PJG7z8lvRNd9VDB9qc+Ke9U6tmxwPTkCjhvcgMVpQ7C2TgXm2ujTl1tzHB
ORt7Wg5Tng0rYwyCj6WyfmmQ/udqHs9Lb3vnuC3fl7RKKES8PbbOP1Af40d7jMAo3xHV4xAfSyRS
HwFmZDYWtibRV+bPkhnh6d+XMcFkRNCzBfXDP+UTtWCc5D+6nMvzIseb67OJzsikI5ag+5ulzTHp
JXoX75V59nBNau3sGejOBws6xkACx4aylCPFtrNDb7Th0M75LZgQ+tos+AhYL06N3dp7Z2JcqI3c
pw348MGFnNKyz4CDVO3JTiifaC82Gk/8uTZaxZRKnga7gwnRchCYaDn3gGltBjrltDZHuXXGzD2B
lu43DEfuaE6O62YiMKmDb8EHgScIKdRjPxfRbemzD8vJkrOTYUszJJccNGF0kMj+J0q2a1TBqbYv
vocG0Oudiy1+2aRM77zcfInS2X4qXJ4k6HDu2ejw0gKBZTtpGoxxpkkVB1tnB35m7h+ggfDS4C/r
goQwYO67Km62Jv/9aiin+ck1s2gbs4oDf8zYydHjhkClN8MujX2i7HzD3igOtRjTDSP3/pBkzXHq
guVLzBhPGy7JqoWoiTbeqyH94vcZi/rmTl60krl6Ky2qADu2c0iEhgphyZZoXwZqEHR9fm88mXXl
HtrGMk4YBnCas1N0HWq/HqqeKVgeBArmreHnR9fs+200KARMPk68VOQzuD51hWElH1Ng/l6HgHJJ
pvi1Hin9/DRiRAPHtJyr5NJZ4oGMqGJf9DlQC/Ydh6hqN+wEtnnPlNoIarQl5JTV9WAd8oApcWOO
IX83r6tonjfM+0B2tUlF3e3vjDGBCNWSISP0zEkgSfAjoxWTYubsvdm/NaVtvA+zP4RzJ8QVLrl9
wJzmghAuiu2gg58ASmtexC+d1YTSbptHchyMZ1qLac3sm11Au/EEz3QCcJ+jgvFm3fVWKKgkwwyb
QJhomU8ribKI6RlUyeleqfi1hg+TOOW+yPqfsXHOTW4OLx75z8xXy5Sr2yeqSyW4Ce3gVFdOfCV8
jxuZiPZtZAzDtsbyD99wbE6qIHmE0ErmRVPNyQqxD1v6ond5AgSAKKY7VCji0snwOkb+TEST8/v/
a0T+iTrwmf75r//l66dMqzBl+5L+1v+z3kN4wkag8X9Hrj59ZV9KJ1/V/+H/+k+ViP8fwnO9wLal
RPWJquM/RSJu8B823hLhMlGwXfoiJLb/QyRyF28EPitmtMry/q/+O7xD/gdmJycIHInq2TKd/yeV
iE2c7v+iUiPMFnKHZ8IUwTknYTX8b0L12myIUUKFuAXdpDa0nX7KFLq14svEwCPxEY6WPVFcsp03
eYZ5WhZ2es3GZ11XxXOXWadKNHvLnsV+kN2XTMVyLAWqBJLTmk0P2mhF580+Ms6P0QzujXtIbuIa
DxGN7SM+nHV/pyU5P32sB443CFVzkztsrROYXXbw7XhO9IOkkMPLuaX0defRTts9quVilQ3ucoS1
jEk9iy80iiyQbNM4gjzf1EzDQ/oFM7SFBVmquvOpgB3u/MGRJzeeDgis2xMmQuJoXbzWS9tuoxyc
oT/7FUl0NM7RKOob2Cfu5cLrwHOQBpt4S/00wirdzInxAkV1ubA6+/ZVjMPRztJthcmFWMml+2T5
4u6CwXaQZPjWyklccIGy6s5FAnvLoxdZm3Ylvi14TAwr040IYCvWHYRC1wdrqtgVhiAuixVr3+GW
+2YUDn57rcTgPTiG/GX6qRNqPDyhHkRyNqMhWqPa1vSw3KtTtfxklv/k3qOR7Km0yATh9fvt55Co
6ZcsCcZEzV6+WQQuTJTBNBqAtR2nhxQnxqPNQMzDVXjKU/PbZEVEdeCm7M31Z4zeIyyHtj8RDYJf
DV2jGOPowHOO9E6KiLSAPrk1nmJPaJH/kQz8YU3pZ+8sYNXGPzoYCs9Z4MY7t6vnI+iC78Y2f5Yl
ZsTWSmp1juDc3hZyDL6M1OVtbgg6ocySF3ZnFZ1cRdRa4IezGH8JQ4tTLtTZq5tNVckR9fKakBXk
SVn5Mhsst20M+HX16HQLsn5r3zMDO3n9h4XDChBmQk7MzZgQH6UxZccMIj9P2+OcjB/J4nl7beMn
jYytXxR7fzQpN1puraxxP0eXsWuTFMz9nOFM7+u8lp18Ziuvwn60NKVbld2qoMPl5CP7DeRcbN2J
ldmiwEASa1vuS98Mc0gOLrlMTinkqQhgViy8xtO/L91CxEmTwY5JneCWuNODmem5Y2OHDvef1KBd
vA9maDWhykV8lhFpUjqu0qdyFmunMd69Mh3f0nv6gu8wH4/TnduWCQPXH4j7yfuiHAEdxABM5d6V
S3b+lWsRYGfTv1sP0QkprkBZNc0PUyFEVXSEa0t5NqODynkq++hVkuFx9hPHOc9yZt85zNWZcmaT
xl7ylAzLA21dcnbnX0UdXLsx7gkdMZtrmsO9TUJK/PlPptNXBNHzYyqtV72kzSuI27W9TPPKEmLc
NdU87H0VPBDTos51owH15MlHWsXFTXptcSO4DpabkimuFd7FqegfU0KCvCR9NFRsbQOzNJCN65Mt
W5rxwvnI46UmJ6SpT1ZvMQ5HHAbrzkMz4IyPhUYWNxsborKM39UMhtFxEbn2rKZXJruC7YJReQ0Y
tjpXCsxG37C96XH5/vsrX+lxnRZlu/33z9A8D1dRxIRYwIG+R42Vq6W1FgorsRk5Ar4mRo2h7Yl3
X+hXsDX2OvUL64LgJV77QcTIlikjjNz0x+tQXox570Dos6EKRPQpHYnM0Z2GmL8zf0Y01LAeIMTv
u4/tdmXZVKi4ZQgoZn4s0xIxGJ/cx6nxnLPVPEH4hENU9/M2IzEqDJqR6o4mntXzusMdc/WTzrqO
ej44ZTe/cM7/SEU/pCVxUKxJ1mIQ9m5h5L5mIIg5lOH+FokhcIP7F9CHFgPvRIYWIkDDHCDZFB5Z
FLkrt3537Wgtjx2mpoNjFumaCJ5igwqxROBhwuNrBIKCeFGc+CLrjhruwT7/Fik5Fr4/3dgz2duq
Azuc5MhEQto8azMmCByHjKEe/kcSdGHaJCzbGL2iUFN1plE+LdTFHGQ8zXSzmHUWV+td65NkNJgL
W5UYOGcDkWGl3ch7qO+hOKRL+fvYtFakP5jrMYPlCeuQvAwIE6Yyti3ys300t8xDSBzuZMt40aOJ
6cfq5sX9eiqr7ylN2rVcrIi+A22Jlxr6seWPQGUyIK6cguvQIlLLCA4FlDx8Ih5862wmrhP6gbVU
oLSkS0SA8DiQ3MoJB9ZiexLPqm1lBxnrQbKk59j8cFP4kskXZOp8VyaMv+5roF1btNOuBkKBmPDZ
73rx4kedXkt0FJtCwqd1CXM41dK7gMfDnuDLalcGiDjShOc+Jz2nSJDVyOTfsEL+ln6YCXWxuzje
RSNKjqRsQOm276JzmiO9O4pBRTpOakfyaLXiTM/PQnAQ3smepvJocdbptteXf1/6xtaXKBbF2Ql+
yjzIzoFhhdBdo4O/EJagihGy8QjHuveS79FqN8RwqENbdgmk09xb91kaHYYIEaGtbObTZbHpCCFe
F9NQXI1WglT26Ksy1H9RL6rnCewKIrNu/In59plKyTzwy4dcps4jO8m10WVE70VMQdGl8ZksWSPn
juJ5Rjm/roo0JA7BOBdyji9SFjvQ+8Z+ZGSArcfXtK8xOJVSZmw52VRAYeSOnRzjGKUmmtcENRCn
GRZFjSO4VO23yxBunSbxcPBE9JOV/XQhBO+SIO0JvQGoBQ7yq4vqclMxJVoTnIMzUBAoF7D8jvoU
WFKjvlJr7o4xuRHnspg46tB4muy9z5ILckiCt57QvId6NqkHevXsGOLUN7wANqfeGtpxf3bmxV/F
fXHM1RIgjJisEwoYYGPiZODafI3SbD7FC6bNqG9zwqLjN0gB7jHJFbmAcXeaGwzNhj+9NDSAL8Xj
INAmOfFdMjy43HBgh7qxe0vr4qBdwCbe7zzN+l2SOWqbM0dlliJ/zV41rEfT/PaX5I/VNVfeXJCG
AYuqGB1toVLEvOXOnElDFQJet18WMQhnY1n1vX2ANk8568zpc+aU6XPXOeuhmJBXpDZcm/nTyZzp
5LPW2yUokzmr1EtQpQacaWd8F4l3QmUV7DAJm4eOjpjMN+fbEi1GZyLVDv7sBmHULT1Q/0hvLKQG
j7bz7DXjV6Hn9hbXQqy5kythv6c0+5B6J9xWXXpIjPcZVsQWBdwh6irKsAKWpJwPqquHDcZ6Pl0G
NNBiqEI3QDAwpUiOqiyCCexjJNJ+RrxUZf2RhiBnYKjf88bFv2wgEPCLPaVvvmfkvXXthaY9VX/k
5D75yTJ+KO93SZYsrwWggzInE5Kr0oieszyUGg0VJCsuFKZsCgO06qYNZjkGg9lorFrT48QnzNem
WGmC0V8twfSuJ93t0wj3tzmPu5ENr+Ikh9CUHgIPxZG8677ijqikppz39vyH+CIuiPt3LdlokgcV
/1DDNmHdDDtPy5cMcldppfQaNcOgauCLQ+bnVsvxdYIw9zAF5Y9wRn9XeJVxDmokmCV4VVYe59Qq
2ru+ct4uUqIUMGq9ITW42JadfpzHmBn+nIAt1z3E9HHkWlGeteEp7W/c7a+EhZdwuM0HVQzOEa8J
K2tbQg3FtjwvT2YqxZWyBTF1Ri48ak8jZF0/HOXsIs4003G9zFtCB6cvJT4TQgVOFgJnJzYiyhhI
H5qwxqcocb2DmRePDbBSdpXUyF0RiH3Dk7e17662e+FnYRZbMYGudlwKwsmHo1kgr6D4KMBE4/nr
/CS4lN0fYtOmI7HsYc39dpys7qVAZcCAZqzCjiHtpUvTtzoGrYcTk2V97XanzEvOsHbhCucMG6Ts
oksRZC//AB/oC8yjqDZDMP0ZpoRJfcBmu2rJKR6swjkqSWaRCqqtxXQ+LKxOoEM011VHU+JHzdms
vJdm6ajFm4JQhXZhtTV5rybRQM4EKnqU/VaP+qWOEr1CamocC1+BBtdpEtoqvlUTqAdjYk8w+YAy
qt4bTmyZzE3sgSFntcU8t3ueBenld5FGWZHGyIwkDhHuLTeo1yuRjtPBnuUlr+LhYhkLpgEanV2p
1HK1C9M4eNEfby5uji+nF4yfTGKWfUma9KnHdwM5NS73QUpIxb05iBE6P+dF3oA8gt0jbaMODS9Z
dmVtLGGXgoSWQVKyRxfwqINZPaMJImSz8IdmHS8kQntzvo8W9TGOXXdZuvJXnTmoI23wD06krnkt
putQA1YR/HQKgcFrl8GAyRIUQ1b/bIOVhCQ8FRRU8AfbAaB4lmBgHTws8c3Mg2Rxpt1n4+fep0ii
IB4uCY9VRj990IvgLM3cZueapDYIrza2kZx4AR5K0jktgisVmj8SAxcn8xPb8nyD5TJeR8ridywI
uesIZrqAcz9E/ZRtcss1n0QSHLIS5k492G8F98Amquf8BHo4tBs7fQQIxDHlOvjGW1JKMz4vW3Gf
03clIWf1TDfZMd5aS4slUt87KJIG75VYpRIVTUZ8hhsbIWEPI6uRID9Vzvg12D2+4D4FZdKO9sUY
UhfFHULVOCDWm2SZabdoardyxOapO53vmB1Ah9Oj2CUeZ4TRW8dB9iQuoxlcxUYDinhCUv7vKTHH
VbQY5sF08+24FC/tUuW/G+cJMPOD5eTjU2W1dLndHGHjtLvDApxm1+MzCJeKp6TrAOqS7YLRVYWI
OdFOs0zlHo+cDWfSNU87oh/xl7NILk/QDJxNacFHsHLxx+nEB7HJxb7DCvGeIWzJqPOCuRmOLGrX
sdOo0CcobeP142XGHb3VKn3sq4KtjbBelEDEbpTlZXb7v22PPrdqc6aCPKRQrtOzMrItW4N+pU0O
HhJDWD/Wql0VFRl94C+Apa+ICofTB/pvXfLUDmP/RkxjexyCkzAK0Dmd/7vz1bNHoGhomL8bbbBo
LYcjVoFpy7F4GDNWU23NEzOh+dv3gPQx8GhGpWZNFkq1sL92f7t1QXnicysAM5e7wYd+lyAFq4Je
Ho1anha9HqxBrdTeHOxrPP7UUNb3gRgx4BL4R1SVpazXloJ3B2PowbAnjAAi2eMFcU7p/ITjBARY
Jhns2M3rmOTVttDWp/YRVrfRYq2NvufbCeBXLVNs6crbkKJDyZBBz1XwKJTu994AC3+Re7g7FXsF
ZL85EVanufQE/XM6PLt21DEOrjapxeKCHcRqhC8KFokgyBLOydlxvelc1YKpQfZKVic1OU4TOh3o
nmMv99mE7CcIIH62Q7DPqLCP6ugUTEPoqZtN0YgqdBrcMCitZijb7r4S41swDJLsZLJ3OYLaxflN
AgNQ+qJ+Rt3kY6sQJW3fWtqi2Vlp/Nub569xBskO/OVkuB62JRf3UVQ9tE7LvCJRyYNddyxCOyMM
Up/bkOy1FZltBKLPYjg3BvBpQz4hAfQu0meFAaYfjpGZGoeczqVpYasTn6k5zLhfK9cVq7GjF4kY
NaLY7BiBWAA/K/wqz4VW1Zr0MbHrh6ZEIGTu6Uflb8MGjovyrVrnhgtwxgJRYU+BcRa1Ii6J0tjp
/GLTLO10Epi52Iwtiv+1P6cuMnpWLcXGIzxiK1SJ4MZD9mtE1A1tkMMb57DBo7xgIGoOCIiYYoqJ
gOTkvtXu43vTXu0I/lmZQ+U8kwpDOoDJqDKef5TXt3v0g//01M1GFEm/K+4k3ihNEDn5XMuMJVet
sXi3KIBna1YcuWDPsAm1Eoalx9wwEnfqOayk8itCo0SjnyvkgM6tAUcAZv+cGb14qkWJ8Vz2fEQd
mjCdoJWTtcy3hZP/yaq8Pwp+XU/sIx4Y2jW3hJHOC6rBuInn1770a6KgY5CnYx2HOQOu0DbwiCR9
cGPf6+wdRikrXacvPuBeM0r+DF6HqlmQQZsk2bL18LjPTp5t+HBMD9X7VLgYHNzpGUmAxsP83PTe
34lJxgFK4UaXS74SoPSZ5yFxYKdFyVMNgg2SQY+RZ0fqFNBtuOoOhpOti8DIr22B+pSF/TP2pmzL
hQjpjYSDVUeO+0XNctwHvWsgy8w+DGWlG5WV5I6av1WdPy5RsqNYqQ8LcdWYrpGKcn9uydu5TVWP
QcMDwmlwmuLNdwbW4JUPM44JiTX90DvuzLz6XSNPu0pKvdjLI+YkMS7iGRhzkbaISPVywOOzLkpi
QaI+iFDYqAfwq8epxF9g16TYeRBMZ+sRjayxzsnEXalV0oh9JxCMJW2kD5kjfiXsLZdeZvADqkft
GQKhts3hOrvTmnXNS8tD3i+GXnWpJF1Bls9OX58tj8NAT+TuQhSQkLxMexPL9OTguRsnaLp1l+24
1zWfqOHZLFNcjDMs+Jjd3yVfiEYQVDgFuvUwcSCOJG18jyCi0nqzA7c/EEzGLEa0G9NlgGws42HR
4qvL8nZbLO12zqmK5aS63bJg8EMXum/HMtiwu/viESHOmI1mH2S7TozodzwbzHcMKgLUX818xn6w
Oxdnz0RoQLrcDReT2MeN3Jid6rcdkZVTzOw3U755HUxc22ZqPQBhWXds03w7SUg69D7GhnuVgfKm
qcvoCM3ildy5OBxAlzKFl1xYQt+v1T0ygpxMp+6tGa8DVIFt5Hp/+yZ+r1Gj8LQ6DIkPaUPDBrrO
2Kg6gBPSBO66lzrbTtZfW9IR2oMXsg3mgFiAVoLmQaw/8T4mJdwn+7csemefYDQhG3wIKxQms9+5
G8Ox8DeUTreRFf9lL4k49FC99m5sPo7IVGfjwb7r+X1Yy32dfapBTKtWAtIpy24X4cLATUR6te2h
hCpbwKtppiQaQO+jm+LvyI9wORpmdA+lS3GYRJ+xj/4u1aa1rhXU05wVuSyNdifj+iUfWKVSEvwU
RdsiQSdPvk/9a7qkP21cg6Iwo60t7J/827X1XfR5NWXK9E0Ef3QMFJX44tDO/c8ZIC5DuhgrXkW2
ZO3diK34Ys8Jn8ODGqpAgVpKZXzGaHXUWJ7Rs468qsKj+WLeVnXQ6rLQsweC0mKMLU1UlaBwCrI4
YlZFc82olPmYelOqtcLajjhqCsHK2yt2ownhqiBlyDalv89H/WTbp6jBz0uRSLvLOFXLLN9ODtO3
olo+zJiQBI+peXJXQvGUce98jThmEZxDC8GrxEGBgYHIkkdcIn/7cRSbLquPlKD22igsdxMQsdRV
RzoSZaZtiCn7MsbjGgL/drbdEY5NcalTT+6MZfrD6O6Qq6zjyXD+gLqmF3JgS+lG7dLRHteYxUYS
fo5enL61Jvvzlg/uHmWWu6oLQo/TL4O59mw5xcmrswdwGiVKFxSVVDHfvP8XtVyQEyAWw4hp/5Oc
625BHe190vW+9TS8CuMVkyPdbGLiLLirKDgUH4jyKjRPBdKSHj1RAN3CQIhrwJ+MasyGuBtA9nbM
6xerv1g0g8CDeP3xxOdByE+l4da73kcUY+AEk4FScQROT2G87zUPUJQxsLQmUe8AMjCxzKe90Zhg
T9lkrWp3YUohONGIkn8lkfhvgIE58KI92zSKixYVpQsE08YNXstoZN2BuwydxaWysEQOxdOQgW4f
oTiSt9dHq6EwkLhBaQ5nmR2RzT+anrM18VdvUZ6RoycNe1UT58NLKNaRXc1bd4Bn35VMMqex2WcM
5zFyZfMaGUPOFHLYR7bHi1BOKIu1sTigaQJilQIT1Evssj1AWztKksEci8Ja86MvPAn3lJym9h4X
g4Yu6nk8R93T35Lvg88nyrIfwbizHWsMF3oMbfv+cmqcKtUNH+STGsXf0sl+MLcQKuki6x9bkuEd
/e0EEKYGzIkVLO2VZ9i/KJVjgutkhaewXg8dMZSNz0+R4ZLNZ+M1iEOzj376ufp0WGLowPwxU3iI
82KwiSkpRmwWsaR+odloCBSqIraQEkkeESwEJKb1A14njPh5Sz7rkJKdmEJqtB+tjLdoSiYYkkxG
h1zzjYTxNrjBSzC1F7vhVwBq+ZCWjDfnzCXULI5/sT558tNgDwk2f/TMfAFpZTl7ACCXpp6GzaKY
AxZ1ixqVby+N4JnWmR53nn/bXffajcE7SlFeZZO+uHOKrCKd16njnaYYi5LAGYFC46GGSwdHndxo
pzgWscN4i1+wDaGEzyVgoSRVm0GXI4VFH1LRjZd62hG8dLfktcNGdcHW86/CCF5Ye2NQuNrkrrWz
OpQ5M7TUiEf8b/cArXF+zY30kQiIa2uojwQT8jomvi9WdNN2jlSwtuWTMVjNvquZBvWBgpHI4MWN
u/PQV9klMZtTgDQ99rv2AiJ9MhSeGENVV2eqsmtzymY+044/v+f4fsMsK7kaUxRthQ6si+upHfHW
6aN7KJiOnIIhXk5pDEGn8PM/jZ+MD3zkfwOYYMDh2j+Va5FrH9j7ci6IuEJKfey1Q2/jY+G8c9b1
BDOcNAjnM2l+4PwnEOAbgAaD3GDc7g6eh2+2M50fFjvvSii5ZUfcvBcjRx7CTKy2FIs4pwASUCmg
I4+MU98HL01DPWf5QHvMKDPDOQYAVVokvC0TTf3Sosuz6d8li4C8l4yUh9zfY7B3LJOu3t5ExAqi
8gFtMzQOildm2Aj8vbX2o4tME3/DMg3CndNT6jB2S6yxu+D2QxjMfLz4GayWTps8pMsly0SJCL21
4d5FTaic/g+/h+aGAAFLJIbpE1O2cd1oNMd+3aBPtCZGKUoWqFkjbB0sRIKDR5mv1P1xwxiiChbv
nuzIQSrvDr2oyXcFv7J1bvcHHas/mAm3RiW+RqKWc72Eoo4OYxFdzL8KLLtVGTcv1w7vgP5I8VJN
0RtJAFuW+BvLWtHxjHCsC3BkyFhxPZcxxvX+hKk1oyayjkktv/sl6Zlq/TfezmPJciXLrr/S1nO0
QTgcwICTq3Xc0BkxgUWkcGitv76XZ1cZi21GIznhoNJeVtV7mS8jLuB+zl5rf/gT0VzOwTwPvU05
2rduYUjqjOY3sfOFbgb4V2ciLBVfY0O+Gg0b8SaHrM88dkk0DlwyQ/0BQ72aAVu0LuPU07PiHh1d
KtljAKhJ5tftKUc+d1aWfOPhQEwPQJeT6TVefGQznM03Bc9q/HbqJC3zT+C8GgsOZNBqqvRy/bu8
UkcfpKDuDt7zIN+JjIr0pWo5ExTbxAIekN5TVobNznBNPX9PtyDXvKNaZoGCBZExb/3huf8KAhZl
i+VwPg0q/t2DcThULKjJvsS6zLfZAolRtRQhdKxH44XYcn0YqvGpAUE79Xb9g0t5dI1CvzzGVnWJ
KL9cj5zsj+Qd7EeTpCOdcMkn0mTeDH9mjwFYFgnrmdhbe4gpr4FIJdfo8cpZRZkrL22Q0NbFVnFr
8hdNVQ1P1N0u56SdnluGg5cFNIZOW/AUlkqYPMDJwVSTyzTkiCC4+O8cN+3WgXAsiuNsdnZ1faOs
lDrUUsQ7aZXtFvqNqGhQLS92KEgV8jkjAhDuMDDD6rZZu52ZiG2qMj3lIjauYjwZA4d6vr/OXbHY
586hO9yzlr1XlN4hTKro0WBqkuId3PFp4z0foFiwyBU+ieYzCNhSdmRqYanFm+UUI8nyrtzFCTpt
MD7svbSw9c5s30JqaNZ21ri7NGnnbdTpsb0no1PJPKSyx0Muov4zCxtBjncMwSli3sxTLtY+jMUm
EAVP8zxAmqDdKypECtH1vyttZVGzB/bM55eJClsNbn4s1BieZnVk7aLOwo6pHS+Btr1U2vtiMUDC
5rAMR6SU9sZClDeUeqidZe7eRB3ToZCxZ1jFRFtlcH3rYAKb4xKdWzFk1JjjU2FZxAmENlVX+2lg
9NeeNta47KE67bBh7AE0BrTBC2kNX0qOpX7N2x8Ln1TAuFWlbTgFWhxc0LzLoNxZWxxFkjWflReW
+zJwWm5n0fhSZARvemdL08drQQhv0Wk8lSZviN8RYzvYZJjJuxvoqW7P65jPo070FTrb1+mUn1Cy
OotljtbhYpMBxEu+A5/gTKATgglRwSKpusMyJvU+XLAMOBYIDMeu8WVU3iWS4y8DTcfB7Nl6WRPS
kcStEFDpdGL8N6iY6syio9OLlc4xZjmz5M7jbWLM1NJ2xCIoIGXlXVDxqnORvLCqx2GGqkc29zIt
u5HQpKHTk2ohR6kkiUoU0CxFdMqy1nlL0lMPbV9oAx7bzr+ZTJ3OzHROU7HuZOTv7aUn8x3T6Bo4
kFynIl62Ng1O1Qmhz0KnP4ljMYvpEA0rUPOhVVhv6m2tM6OpTo+29UJvtWXecxEoOOWGfXkVBJty
Nh6cNlWvGIB6zuZ0APSl82ib9W3m23EnWeitbZMxF+l51JBo+U6VcM9tHNWnhKckYOskj5Irrza1
1UFj0PYYuseAoGypE7OgrkdhNvkxHmTLbodcbfE3YUvU1tOZ21anbwNiuKbO4zbkconnmjqn68wX
MnDLV0yA19NJ3ormpW0hYKeVzvmGOvE7ZfF7Ihfm4zoNHBEL9nQ+eNRJYUtnhkvCwzz/7f3gKghw
FnL68N6cq0wcSsaQQY8Tx9I55IX/e0W3JO8aWZX020oSy4HOLktCzAqrzX6kX4dwc6BTzq649m53
RGdX39hv5tBz+BfsgPVoptf6nSRaFEU/Bp2frglSF9yhV63OVlORxXVR561dnbzu1EynZyH5c63t
HRW801pXD8IpcD+IHQBlz0qyY+RZXPsKxr064z0S9nZ06tvT+e9IJ8E9nQmX5vtUeN4lqxy+X3Ru
3CJA7ugkua8z5b1Ol1PzuJl13pxPl0NFNREItyeu0NnzsWsy9xB30XBrQ0ELO3gPEfZFZ9lT/fD3
SbebxNx7nXePCL5jJM03tYkDJjKguZXPRD6p+vPfH6BJKPXlzdISU+BtrpP1oc7Ys8JRjHfDI4dz
9VgSxHcI5Js6mR8R0R/y2L8ssCwTQ+OLI5xPr2nCH3QAolJQ1lEtrC7VQuofoY655iUm4UkjYu9+
8MIQutoGzVLt+4VDJKl7IPIemsDXXAHyhbMFaGBr4oBC6+9UMwiZ/Kw0kzBGExfLiL6YPmKcU9k+
qYUyvA+Dj8FrNI61WT9UC0NfZDZEX9pk02gGgixyrJmIVNMRQnMSyQKMGUzwUhQ6sHHSPEWeQFYs
mrFAypFq5oIGBUMzGL6mMeosezWccjktdvtSy6ndV93QkpN79zXLkWmqQ2i+I9ekBwlLH+8N9IcD
BlL95UE0GeJ9N5oTCTUxkml0RDMkbPDozdFciZ/IGxCfOvQgJ8qEQqEwAAus/isKU80b3oQucdMb
a2zy5JpeccBYCLZ5mIIgW4h35xueLSVNlXAvniZgWIYtm0hTMYvmY+wRUibSzAyXvOXROeNg2CYa
rPn7QyGJEEDbhJq76ZcfhuZwiESCWmg2p7egdMh8Bdtekzu2ZnhqTfP8/amjCR8J6sO6Zmtp9mfQ
FBC1Zhru7QDSZIpEUzbPFlmItZXzxMbYOe2g5E9MLYvnOFpessYvnz1UhyqEPyLhWuyllQ/UR7X5
Q9WVf6xwn/OCprsJpD4zCfMl/I5LzTZFmnL6vWjiSWr2aYmdz0HTUAR02De4h45H6cXTxFSs2akJ
iIrEFe07vaMrd1gkme7wEIBc0V6abSJNYfXgWI3msqzVJnDMaMcvTjKpoLRS0slxKiJSHp7fhGvy
RJC2mvbKNPcVawJM8HGkPd4aTiRIwwcDUMya2V4Mz8IL20vkY+lFGdJdhiSlAq5qvkvJcL3R5Fmm
GTTHOzkerzN8vuEWhZvzBPFwrMzmOwRgE5pko02TTocI/pOHbYrwqtol0vMIyRXePurikJwxNavM
THjxdu/Kzhs8JmDUMRdW5m8K0A2ujgaYMIGzczRxN0LrI3ZlEGQ1JCdTJSySi/SQaVavYQwwAMmv
nY7pVQTQN2uyj6s86w9N+wkJ95cTjtI0PgUxMIGGpgOnRHwvUWtfWwPR2TvuPI0SFhVQIYa2VeoT
5Yy4ajORdzR+WI+AiLzPYoBAprpY7JIzN/9zq8HFViOMlYYZB6hGA7ox0JijcjDfLEBBsAYOek30
MzcqD8rdMoJLdaFLDjGzpvtsY0wq/OnotLw0NFppwFjGM1vz1Gf1TyqTrRXLsG0gcushIiBrdvK5
pKR1V2hws+rNd/C5+ehJcoT6oDJrbmIWxI1ayM9cI6CGhkFLjYUOGhBVXXl0NDJqaXiU5QV1rFFu
Iavw1LGVhrv1QjvaUEFXbCqXuY8hMp4qfX7smNVWvlc+2/CqvgZX44nLkK1hVvHha7S1qFWxH7ia
03n2zx8UTp8tcwhn3YqPYkrtJyYBxYlHKrxQN9C+Wp8t9gunGLq26m+Ohm1VQ4HSyN/SimKbaiB3
gMwlIObtyjqYtwy69nKYJ+oyi2ATyQykV3/TmBrzbeB9iRwei14DwBoF7vn6CQ0H1xoTbnKezLXl
gx2mxwEhDKBPivyPRdM5qgVHl2wmn2GZzq7WGPKkgeRGo8mDhpQ5x1PypMFlNeBf0yhzpzCccMVA
g9xuvKexHDl+QfweKPb+jU6Becc8nEsdwRh6KoG5sjLQaIao35hzzzCYRcqpMQbWATEB7fU8Lv7a
099Lnk8101xaFnuSJYh2AfdsjlSyoRdw/qmicToBPkynho8GWDI//ftXrj199K3vI+L6539VDup3
MbfEonI5nmKnucsBOQF2wIXmiq1TNge8eIwblnHn4DW7kKkAlFIxWF057JLR8h7dEq4G6cNDFlEu
L0eRP/epzY3fJZUXu3uGxgvnR2svUUk1mXkpC0of2rp5rYIkPIARiHU4wBI03g8vZB/A4vKSh0Ny
cuORrkxy9abNXp0YGFuMzOCpluAOiVwAx6Z4yQrf51kMuZb05TfRiJqoslVhcmKHamLcs0fCHg3K
nmNLiRHtRnPOAcC39+bkksIKcDFOthVui1Y5uLdF+ZREafU0NPUfT6n3xDK6nXSnnANi7N2d6ufo
aKSg5fjBM4PDfxuToq3e0NRwoHNjdBHUkK46TjEN2VJDXnFcZ+cuUbYewQQbttQPfjuad4Nm7HvM
QuMyt8yQw/isq4tXgnfTjtFwtUJv+NN2OSHVi/MDofxe9Gq5MuvFJdqfSJEpsgn8M2qvPga8ZbjM
UiuF4MLdpiQ9Hv14VDszzPpNp09uSV6HG7Oxrn43Ze99bhJBodHAAahns+tgOMt53obSvQ0uj9gO
/xuLuu1Ippi02tKcaiwBCPr9owqpH+0JDD+ldfvCH9+wJv0psPJlPk8gkr5qeTfdPP/IfDM5ws1z
wjIqHgEmol53unrcq9cQaN1l6YbirWJlNxQ4IoXNemfpTJOpo21zVorUfWBbz1NkCs/s+H8xZsHg
G5BDVxYP2F5Z+c0ocCCB8q6nGrcUDVjPvlcZ28QPjpMfZY9Isa1XAnknO2bXFowZtaWQGvW8vFDp
/DPJ8RZzlkm3Qdu9UX70tdShs+Z8h8RwoPIhdeYnXca7jYrf5oDcYvBT/CyWIIQyYx6xGCfHDCjh
HYk4kNHnAT9JXgrYkabgG5F5/BjUP+OB/ErPa2pX18ZjM39GrVkROpf1wQtuXUOy2mtYAIejb6wD
OxjeGZ25G1aY9TYJ+6/5btTEGHWF6Mim+MhXERmJ639OklUsw9e156nsJgP7B1kaWjif63gst63T
g/22hNnnMbxUg0WQgF9fmF18R+lCH3nDJ8sgyTTldanWlWxJPcX1ajCW29hWC7tr47NyqM1xZcW8
FzXb3fX7bGdZlXGtrSzl3RTTJER2fOPKPHxMuECsxGJxOCviYWdQCH8XZCByy7B4cfGVrXu+1wpO
H4d5ciPwmPYFB5h8dJlxH5lAA/nFaE7jovjiNnNgBFusBJkwU9bzTbE3mMAlH0it4tVN/XbjGGn0
5C2x2gJdJXv2B3kvlnfG1uzfBaO5MQ5NImjIWV2/BhW1sqsypobZGts3GsJYo1ZGQCI3AML3U49b
lCe/SYUdTJeUTN80T5GCjBzsDxq5vJ25+O7b7IhrF4A6J2wmHkZeQGrmBVQ3UXdEHbWBxyhv+UJN
L6f4P5n0Fiw77oLFGrXWUAzJIeH5ykuQf4Ld9kz4MSM6MxesWS3d0XW9WxyN1MezpbtGvptcRUld
uah5gvaG+h0ZSAGwUz0rbp9rHh7l2jfAxCY1f9SzrZ4WB1dXU/Hd/Pen/kztkOI8tgYiYPvAn/aK
6OfAeMIPnnqf0s1MPIiNWVUxrMlT4/n5+e9PPKZRFw8t5FKazCVcF5hrFhZFBfOSbYyJNTXJDJL1
DJjFxgo5XfOuYH6aW1y3bWqBGbaSI7RpO2EsvbKT3j9PlTFdB/1D5KoFP8r0wqWAURTp1L3d26xt
liO4ifXUul7/nFVvvKHn9ZKM3p6XVPpisSg/xirO19zZq4vsxJ+KXQ0lWjQVFMPzaCj/iYRqa5Bb
cMTISyiv6+coMeerHIunxA2KizNUX2VOCo3xVQf/utiKBS+mQ9h9xinSpe0zCVdBSqA2yKufSdLX
5zjZhhP1mI7FAbnXoahyDH57CC/XicLOT46FEIzzNFsWnZV8zbfWhOFpZHlTTah4rJz5lz3Vz4aB
6MHAfNhW8o/l43Ut86/I8amla1DnCAxZHbQip4PCPpIHLbPE4/5M1n6WLeNsHOwbYVnjiWfAwjUI
hZkRgehNzrN+pNHzaK3rsZOXICSt5FXUkQfL/CHKLxXzN7QGmtQqjIZt7JfBilQwr1Wj956GiKxU
46Znv98mS4MjpGasZ+OnwN9Usehzaw57oBPbQjpIqUZT7eaw94m74YMrqvpSRsRoqPZL90tglYSM
2uw0hNWTgQZvmHuoiIyXUpE7C9coN9uIxHgPHV9HgqmHCZhAryKq3LiS5f6PhEvfejZ5gPGHxZW6
ZNJEHoELxZdDtOjdcMaC6+snWfryzaTZEWnxtPeb3L83pgaaBd/dYh7EK1qq++TLfm2MUNcVsry7
KzCmmWX+lPo/jcILnn1HocOU43T++9N8yUAeUmKMMq7qTawvg5w2qudG7hber+AQqiCd77w0Axew
RrF+jGR0reMmeElH2Z8slpG8k6ersZB8RyroMCCkVbIYqNKV7LtIjBnFfdo2RRP+6gZOjXUSuxe1
jN8zitM1LMnJKh3raWRKRaHivWkD9Rq2vJpxApNScE5DOnTbvvHsjbsk7aUeegRO7jisSS74944x
48qpq53XFe2zT3FimCkD2oJDtWJHt1OQNawrmw7fJCunLkXd7GeioqsVwKEO6O7M2uWbkb9ijDUf
ejdmbRL3OFW40GQevyf0hax9kfp6zS3mqe6JeHyuCMqsqoH8WGoBueiIJLMkl8znUh/siVyX7WTW
ptLzxL4aBUyKKy5tTwvl2Ht3mXctAxh/2YnF+zm1cBjYSc/W1q2m5taOfX8jq/Yj97J5D8Q/EKbY
uRTbctCJvGvmWq+lcqmaVMSuEy1pqNlAOky7EP9aj7EfSho/neRIWnFhqUaWHNdRYdoUQo/zF7pb
e23ndot7k4uwOeYkgiLnkGdL9rwM3HJir37p2NQLHhv7qOaa3YqYYL7ZPqFNPvHGJmnjJM+dbXLR
J18KwJ4ey5FPPNXh+cYbCgJGii1e6TsDsL4PIlpLd5eF4T70+4esLLt9G6OYq7ljcCr6duuOZUeg
ip3TZh92h9818JjqBYMBA5Yc7Dn9k1tJc/WGctl2FZbfPEw7OgYFjw+9rkOvtXLUq6Nyb1eE5pPp
2jEB5OyVDBYZQtK4xFKxayV1+OJn/R49lNiFefbbpAmSnGZ3SPOaNQ4HFcziek2RxjGR4GFY2QWQ
pyDTxMoUm9jQbtAFU8BVIDzoEZqFc7bgLbDty/TpW8bEowCTdNsPw7YzqodCVAGqKWGuJNaCQEmM
r8X46vAH+5DNVnKMfOuzCgPq62THDi5ONpjkfoSF7+4Cvkxxwt2DewULEoLFD6Q6jQ1yO77kC/iS
a20AdMRriwOLg3t0ZH/XrckQ6yKasb9wrN/Yw1B+hiNfUt2Au9S5OnCniGVfrpH0YurDCdhDfF3H
oMPuCq1ACa8JXVeV+8D32hPxji8CUTlHs7hhTyO/kAwW127gw8sR6cDh0l+rIEy+fR7UST5baxrh
tNd+sTGG2sF6hrR5yyKLeFvtmJ+TNb0klt6DtpzUMB93CLqKH2F/L+1+ee3n/E+ZxXwLMtzdE4Yl
Qu8Gd5wrDPYTond+T2Wu5/pbmNmd2Zoh9cX+o5Ga8tjFRIgLFi93nxFfUhj+oU+Zsg5pvsfO8SRZ
CK2swXrlZcyqEpF8PPQmX83OWGcTM/Rh6s0N9/75YOfTBRKcaIFcDmocIXGzgc3fElT05nKJshYU
SkY0HdCSpetKuW9u31xMi1ew2WRPHTMqPoqDvZIDn1PTUHfZuFiSwFNySsqx1RYfU2ehPElQJNtF
EqwnutRzar/HjH2InuJCGJ24ntsXz/AX+AY+5yo2EIVU4doNYy5NeX2yjcqn+xK1KlQvHbghn9HA
M+bzGFfLeWoLRUCtQP/hGjsmyG+Zp54yNaRfcvjTd5H9XrgeeanUWUlr0lMEw1i1mIe3TjBjdDZ5
2QMg3WRM+MsznekkSbcDQ1MHkTcfriFISZhSXW1kwiujYJtYJAnQBvaYjeSS9uiwCuKWPSWrrIyq
gwIE36GqiskD99U6drplzQ24C730Gla5JiVfAlIih9LhUFGYDCeLjtyVG7NS9LlPkXjc291zMybU
ucZewERjvNtOZ90y6gSS2i44fAf5C0fKXV7jzHd7VNyuiIjh5m1zFFV+TZY4/8UY6qtIptexTph0
FcN4ERlx+Fw6vK48SDREfJ6U3op3T7Fi7s1I2Wew6ErD3Le+Crez0z7Plc/8YGZey5pgnSYi3AiW
iHZnXulG/OoG501NIt/0bE/H9pI6D8KqvpPYDlh1sT0yvYbhAEzGSxp7zCPJiCPZKXdBlNE/Zsn+
JgdrN+R5cCUunTFRtsyBqY5FrhY0aryHWbcth8ICaX+kq9XDHTaKdc67kkw0qTTbX16SyPWfagKN
jsD7aqrqodbXQKjSD+JXHo9mzmH5TBY7Hgt1EQ6RrVbl1SbHS30evLbZBelCFUD0/vf3JSNHbSg/
Jeis2vYANJZSYGUfiEMjTYm59hVaWukYQOrU6mIRxUIQrwPVqdOoKk467vQ6dcGlMe0nuyP5llbw
ImX7Q2pcvQLmJ9dv/qo1TtstslqJqUZmL/pzUVnWPrAbGn4QddlDIHau6O9qipPr3x9A1MPN1Hvt
s30ua6vRbbQY+RuDz34Rdo/lbBsbeB2as2JYmtGao2PQYG1YBnGdfbTRueUYt9QvfppDNZ9NL39O
giGDtclPnuD7YWKuuaVUcDOlcUkGdkLM2Pn2NQ+ylGxWfIFXsR4k30jX2QmezfDcQxKccv7lcaFv
8rD0T0Yz2Y8Y5DI7o96eQxFZKuLxHvTmZtK+sqgz0AlRPszJfWCDSYxwHU4LWxrhtpt0LOTGnWsm
+36+7rFr7iwp/U2bVvtKjq9yEQZbSpZCLlvjK9D7rlWc9Ovq2Zji/KkkIv4a0fNIam1bBnnNM9Uv
r4zXt14SUYuIBwskgY8rhKPet2dc4vAvtvRQUIhLxW9KKNetSTEt3SuGjp5pB9fptAumw2QPPA/I
TYbdbSqK/qNMS54ZRXqPprncWUbQvvFfuPgfj3VW/Gg43WwnpvjMofvoYDSCDZVegQwp8KeVleKx
9VgjtXVibct4jnZGFHG8b0KbNQCxhzo1djbJrYPd1RxM6mQrrGi+VDQlHOrZv+cJfsbcAzSaEn15
QCex44F44biDsyuO+oMjmt9V3TK80zG4aNZjYajqw9AdOM5AjJTzASORjUPrHlK9tHc44W4i9Ago
ftRZA27SjNPzMLyLKUsuSI++jbpRV+A4KFWJTgk1ELFGs4y2zOAjhl4zGe+82i98Cz/WxPrIv0TW
oXXcTa7B/78/zDMzNjSZxbGkImrHYJPzSOLXJzK1Nehe7+zztNtEfsFMn8X/WhT3pSTcW6XQQX6J
byPMVY6pd3kxzJrlQlgum8q24ZLy4DGYLYc9Esm0ufa8Z2i7nyPjz9VoTO1jMuX8gHECEnJ8Mb2f
i5NPj1Mp1qmbiVNVcbjxZAasWLViF3SNv7eQp+4BdfYUDiRvpWP8wlR7QqpNu7YBvpqGun+8XKJL
LQt7O2Tdy1wa1hmvIKGUMFw+nAFXgZsijjSb8UnYfIpJv5L/27pBrH7ZsuWmaSYWD1J0XOlEyJuw
u6TdmjARCpuvMFnCZxT0wT7p9mxFxZHN2Uff8C1exoF4oxDD3Q6cKyZeU6CiUfUc8/DMC+QDrbGc
HVh6lPPuGp7QuZnidyDc6jkKknfXYZAXDUR/ECw42c2Kqu9cC9fUe4M/QUtjJK7MFLV5KosXCDdE
gwSug9yvHo26uswi7M6oGtaOt/AyCvJhPSddyqIiMVe0zag1D95hY+aJd1jSAhPoIrYupai7FmPX
Nkxyb98V+lFLSgiajKNm2PW0llA5rrrvwOmQj1UWwJ+DdSryq192X/zw5Rvd8/nOKKvvuhiXTSEk
r1TeY2OjVolVtSfFJ/CQh2e3j4Lf2tbGpqHcEwFBO9oE5jlexF3VPQqKLHgokhKiz5Qf3WwWBy/1
IvgLAynXMMpzLwlwJfUDnTi5Chymll63dWHrdzGG/7Xpkh5nG5YcvWWGEvQt1jV5j+xGkdRoxq9a
9pAFmQHrlH8li91dmEveXD8sLwUQXAtnjIUweE6MdAOVxBx2iB+dcMKDPocHZfMnznacz2PEn8Cs
9vCPkoN7VdHqWvvkUDKy/+FM9kaw6Gg7PCtF6QA6DJF7BMjA54nLAkoiDwWD8Fw9pFMNft3EPb1N
YtiZqqbLwLS3Cecr/nVT/O0YgAn4vETMgo9/ZdyVose1Sucr3hdNrZDaE3HpH2yCjbNc1nFet1Rc
E4Pm7NodIHAP4/JW0Z6oT/idHz2EBqtGexbJHgNwsK4G9xwl4cIxhULSyYAWYE/ZrerIfced+zPk
+n3uvC1NYqehMxkzVAOTv75HccH2JlNhdFItrQ0dLVobldjlccZpMXociEXLZ8g3jXEfuHPGeydz
eIz3CDAaqoUTyRRdNDeA3uLCb+gYErIZKRSYJtaiA3Py1Yy88k0l6GYb+16MrFKWEZl3zvINFYPj
rJY5hz/lnlvJ6tNv8FarJIr38YSpWjmgFXVPtgWKgoH/61/N1v+31jr9C/0sqdaNVdRRrPaPX1iX
wP0vP9n+1YQ99r+b+el322fdPzvZ9P/z//Z//EeD3P9BNkZTpMDO9b+Xjb123Vfzb/fm69fvNvpX
4dg//s7/Eo754j9807JN05dSBgF6r3//Zy2d9x/0yuG6Ynbt+LZv0Qj3P41jwnKl7WMps20PPfq/
Gsdwk5n8nQFJZo789v9LL93f1jk+o6osdIGex7CVY4TAOCZN7GrWf2+l6zjzy6Z3B+YvEq2dIG8D
q9e3b8u084oJol89DOPvXqR/rNl5HLLgRf8nnK1ThW3DSj0oPu8WVcY9ntxrW7k+9RwBS/x+Vg8E
gGhjtTK8QebNSg+0Q1yLeknJEkiuViYHUtXToOVE7e5fvhT3//o3+DeqP+5lXHTt//h3Fxrlv6vU
AiGkRY7D449W+u5/K9zrWwzykzsMe35Vxp12exqreMQSj7RKL7VyZ3oYB4chau8+ou7YG4zUzq5J
YpBs9S/LQ4ETJKTQoq767GdCkdxUKCGof9hM9C6m3BSKbq+G48y5h3dfpxMop5Hj/1HHBtYTbIof
0pZDCf9AYv0Cf2nvVSSZAxq7axk9ag/I2Zt5e7WNyW1DUPsS52N7x8H4u4RFNy3XunL3Aed2UWJq
3ihmrR2KubxEmhGyA+SfMp+eozmdaXpiE6GycDuBmh+mOe1OJijsSlRFhwfBXvVFF96o5WrpnnKZ
YHfIH83oODaBfxmkd/XDnnOkeeAAihN2KBmS2Cw4I+eD2zs7GdfcFcKj3qyGgR54Xj9Gs1vuSMst
V3p1KP+xHXs/6TuxLjEFfiPS2pbzm4qsO/cw8hcVnOAI5drXAu1o2UgClHI9mJ13mli7r6XInqrY
OdA8SjlFFphXnpQmzMama3JmronyNpXI5VowkmcWqz1mlnh2p99j0Nwk/R0rPD/pZs6lzYKQJis/
1ckmxgBr04rjE6+NDWa+F+Yu8SEwB2PdMJLcQbfa6z4yP+vBSl876TOcyurXNh6DFUPgfCOmsTwJ
f1KHWb5DNY0G1JivBnuf4K3ZDUPRMmHYcuZhkl0cZb4wOeK4uprNhSwMfMtIc54TLvu0rXCd8VKs
EV/AhJcHs45vDs3xtps/wOe9eFQUuRg8LEzyuAGuFAqRYU6I73Lz5bLRE47sxGuB+GlnSuc7jQNs
b2xNytJfTnMj3zKrnVnhxk+csoajVfvNJWzgDQroK6AGdtyN4iSZjMVLPbrnWbTNWdnhZ1V5WKgF
V5rJV+5ZTm5yy8fxM+tCopRL/TB1/r6h/3WdNDUxnuhoA0P1Q+aucaE3JF9Czv8lkRWWUYYVXZyO
lmYGio9iBP432COlAWv+JH1FnHOPE0R6icFh1PcYv8udPQqa2sljTx4uFKZbKcXsI1//lcudb2Ob
9rXHExLg+CS+C7Po1XT1BT8p5RrXZuS/EV4D43Z1L8gAT+ACEczboOYeWQbhhTvSh4xhUwlAHC0Q
V6sbCBanSGbChDT64OTc1ArnuhBqLiTTp8rI2FwYxdFZpguyjlsq5oN0ASr55KyVg64CT1ETMmoE
MWmaSwr639pP6EZ+OlZ4krJp13KB+xDDlonHnszJIYmMY8sIbC1y+E2HsxqOAag0k81QmtHk60+X
pe1vjb4mzPjt1Jh8LyHSOsyDxwJz6dbd0ECHGX9pz6VKR/4Hwayn2sj0IIlwGmny2auWraXDeh9M
fGMXRD7CXLx3RvORtl7FtAAVoB1T7Wa1J1GF16RengzjXJo9YhatwfbjVVSGZ7vw3/l68vAjyW96
sOQjDpKpjPdDpF7i2OQLMyzUIJKQztmwKO8i67c47956g8epnBCCd4qBOqrwuonXZtZt+MwcqIs8
GVwIVwsmDjdipWFm8tp1LHZiUjjct2+5vzKn8WgLArw2I3q3qO6eYx6K9qFgCL9iyfg5cnngaRSe
+RYTazlKtH3G2EKK8jKzA36aINXLQJNIJOxL/vGzsAn4jZdGeHuXmlTDIixjkoaD2NvPqcWYiXeS
K/xPbBQdQMdnE+sOFuJ0QfBnnoPfRoCuJY2cYxVHlzgE++OV90MuDxHzdXQRfvNeFgTiHXZzqz6G
mwqS/mqa3T7iKLtxnL489IVxoyUAE1xKvCCOiIDQnvFt2j8mgi3GRBfmKO6eYo1i0WgpZUu92KIX
tk7wACH/bI/ejUELqaYw0iUv9i9/mHjgxe9UJbFlGTRdFzJSdOKAyjjinPsSbcuz2abkOLxxXUbc
59iwJ9uliH4vpSW2ksRQQheI5cbvIwFLRmrDc6ErPZlDPPZL9zPvTO+Qls6HWTafU914NC+Qyx0c
j/kPjxdyXVyKA9QGqonTDYzjSY5s5uyMfVqPo2glNe1TJGBucOHONuhykPV82VIk8kSG0lolhthG
yh7XUcWWj5nwNe3C/yTqPJYqV7Io+kWKkDfT6y1w8TBRAAXyJlMppaSv76U36Ul1RL8ycJEyj9l7
bQjyvNVmN96mOl9gSM06rqiqZVooZPeiR9k8Rqu65HI/e6XZ7UyX8VxG/E+b+5u2IARnELi42ZTu
E5EmHBNe9KSbO5MVKDy0AW0uXgA8IZy8OJ8MljGjlnjTuRo4cNhkJ7Jl6aJ3XTTdpwnL1GH44Jvs
r0UEHbOA9LztINysTKf4Hkcar7gN3zCb7kRdF6uh7t9ZQWERZ9tl+PEpd+L22+s+rVJekU9kCBkh
QQwq/xz9cBt2DElDZBJbQ8MPqBYiv4RpVULHcBU/wq4ldtLsPch6QF4v//0SmsE2K8wcik569HGw
0KDwdViVxg4qS6LdU7CprH/z7RiSaysyehLVAX2Q3dZzy3mXTeQEVMCHoPi7Ft0gsW9luTxg0b0Y
AByHSf3Dgo9TOOsfasauq3SMEHjzZDLrycid48cLMxfqBahDUI+4WgUu0JNfI5ITpAJ28M4oDpj/
FDp6NWNm9yUcCNfOlvPvzrcJrAMLx4Xoo4+bsPoSMmLea7jVBx0Ybw0qT52K8hEZ4hdSdmox/+Ra
dbebggBxRDDE9wUjwihwDynKg3XRGw0oJLdHIOmUF4ssZuwPLekPYWWs0z6+NQMurzRgYV96irjf
anjypvA51T0uCzhyfoMywfeiv1RbeMnC/EkM9F1ze24jlrhJBhhRzSRnMKlCohzjUvsqI27cucWm
gwYdXICVH+IYMIxRL2bl4rEw+3d7mnLOIO2x0avISsaKpev5oWlT2mNC21audodDYaGDxjrzgkv3
zk5ckFet4+zFiKPPABkC/RG3PVti5EWMmreJnp2NNocb4Lt+Z6LppPbLXzPNTKEJ7qgtmj7RCCao
v8PCDnBYYDeOZLqXsAdblDtbo0JL4UwwZcqYVSd7DR1S9WTsnnwDZ+wstsBLqxc0SAzkp582XOLd
5gIzijbxAlbvYaufGBgg+3fAYagK2o6NqH7w+MhZa7JPrIDFZeZnXlK3Er93Yv/2TciMv+HU7tci
5HJsnMh+ikJxC93h6oq2uA3YAe+SZH6xdOU/sDakIiqj+kimRrsrJyC1DKFlgSqM4cGd3zpXFfus
rkdqGmvYYl/t1qnvHchykewh8n0VhohpPEKHYgRzoaZLMPtdP+tol1vBt0opnurAvPSNsO/zQl2n
Lmd8Xxv2PZwweHXpvVd1fCfdkB4ynzDfdDT3zLCaY8xSC7Vrbu8nVF+7zpJ6Z2o4dEmINJMkAjI8
nDK/R8MC6b+xTkDf3iKiAaFGFRRA7spm3wu6Ysc8bcwCBWIsIZsg3/ZtdkA3MzyadjI8Jik3TNtL
GPf4ZdgLMqmMYns45+0H8l1nT0QHvrcOeVXCp3pj+GWuhnyo9iLk1clH+7eV6aUAULLpHYcnRJCo
0BQWBN5GjlemVON15gsDjjt8ZlMFO+H//8EwOYF0Hh1RtXVH1oK7uUKmPHnGI0oLSrexUXjgxEyY
AYGYUc4qMLes+sC64yXDcdTBzXjmQPTu8oE5f9DGN5HF8rF0wEhGRNMckkad+jAsmEZ2D8IN3OcO
rP3Kg5XCcG388EJmMlbwiVa7OlZoXS529OjIMr0bNWZAqTdDSZxoE9q8iEp/ijl9pET/Cubg2/bs
LapB8DBZ+E0aBGqCgdNwyfMy7dPcBb9JBppRCMBlfcKxnDLDC2K2i3yIbG2PE9lRa4LWd/CfNlXg
fDL2vsm5Xny87OZdgzLLopPuqWYy/ynz3WCj7HqJzGATULO47ps71caAAiJIubTMa1MlL+kHnhZ9
MMxxGTkB8Z3ue5e70XivNQK3ynVAtEyIKeGtuLAIzTzizMBryGQJbGgybkVNkkRSx9jImvSgRxfE
C69BE+RvRM0eZicYOI/zHwZr96MTM5uC/pQtJkKEnSddQNkIU5cs2Z49tfkBOe+aZip66Ap/0w8g
lbsa+7sgjUsHrI8SMeZrQRV2VOxyixpLsGyBPWrGW6IOo31GDPbW6RxrTapTc1ewCFZGjJGsbTxm
DtVjTsTkdUiILOoMRQnPS7ix3Tpj+T3/OW2DGbuY2bsxzN0ZuADr/g0wW3fJ+c4iSxgY1cirENUe
dQPIClBcrCz6LT+tcj3R1FRTz+8Z+nueUy17El2MnDqKy0HUrLWlMMcLN9bwUgoEVCC9POoUX2yS
zA+funzwd07eEynU58xqA3vbZXF2p9vuxWPB1a+JqOZH/2CKITkUQ98gBo2bU+RjUbVd8kEc9EBO
TlBbprUDlmZajJo5H1ySfvVwh4PwVOLpCOqUdZAz0yg0M1FAW78aIIomxb1lpDhhFYDMFhZ5Pfj7
/Fdj+M7rEdhby8c2A832FZrAhIzGWgwIq+J/hefM6z6wD3M//86mQkftfpnBtOrDb8dVP5acsWX3
6gnzCRzk2sATz/osixgxIC2O6RvyuxANWjQ7F6aR5Cilz7FIwArY6uZF+m4IS+gRSSwB9OGbmKV/
m6D/aAJbgWDRIbVa3mbJGhpMEaEQBKTDRRvnlR0XFTYAOj0/ngBmRxV9MSiyZtoFaSk3IHKBAEe/
fWun16aEyO4oA+qg4fsHsy0OYYJWIGjFlpNcrTyzCjaQ8hjHwP6CY0mdW6gfertyN5FLseOfSxDf
sRdmxVJh7fYBldjjG0a26pTc0LUOG3cYrNWUdPB7bQ6csEfKo3R/MnwSF4kRS6D2xGDZKrCquc95
UtXeNQzdNR8juEKr+B6kdcxt0ADF5B0L4b5XsFBLGlJeP/vYiAQAhcOOWlyyaVxQNGBnh3YzDPMB
q/iwQbp1HzHbXovZAowp3nojIPZjqbQm89ovh5iK1bsyiVsh8p54Git5jaM/ERhbcnyAYhssMDBR
EsQm/I8snJ6meILkXEix0r5HVmPGicjrbS9OKIKWi42rcP/I+SyngRaxuPatt+uJoHPc2t2EEJ94
QOINEqKra8idRhh1JPgM4RNvdFJj9zPGPVHiz4lb9hc4OiuCEuMd3g681Y5twFV6yuuMhWJN/0Nr
cqGstSp7G7gepheSokK/ORGnCvVfynvy9AJSCwh8lKOluFGzXZIUch0wAt8ODf1GgPAbXWcEGIRg
7x67Jc3wDEciW/BQ3dWasutkqYnJo3jwHMu5cPOHTB+4fc0M6rhqjGxVW5gnAzIa0dA+iqS1btAY
KLfi5jEdq+cwqn5GqrcLxtNwA7b7GYGC3EmlrXcR+B8tAYQn20bESlYWGW4Am9c1WMQQpj2sFHAo
VNRbUZjHuhtXiRLI8qy03tskkC6P+rrz84NEJsUYCDd+hA/zjCuLNQ3WD5Bnf1TLS96AkE9QnjZ+
LeTG+W9Z45+4EoMzupRXD+vefpLNY1eXSJoWrERjs4Ji53nj1Ui3zJjnc2d1zlHk7AtkeMW/x5Pa
os0zRsJuW4Kr+ectp3mpupjnRHUCSRBpbDFFXe0WEbdI1e9r/cdbXx7Bj8Yk1wAttOe7yHL1OZyC
pwXRmDqwXoTJgCKoi38IYLtH256+zN40X1jQgkbTHY2AyEF/8s0ijJwJbJa+u+Ey/cIPwi7KdA/c
6eIo+q5fpRGAUMY2DwVOt/vEfSujAk5mi6in08DDEIVPBxJ55BYWm3oH8f1IibJoHcdDmYfDzdOz
sZI4VjZoJzhpZXFwovyuHCdsLdmMXy7XnIP1bZJ06GGWPWmdXVwinFaQ5lN0InYBdbrIz4V+rvKH
tKvSg5PJp6YZrwSzlfs8nXdeEQTMUGBas9t+Gfg92zkD0j/07kdnuPUvc8StHKPwbBXc892Yv+gp
VRwEW/45Kpneg3Fh286xLqnAZxZiGya8K8kA0bTQ9rhgcnayzmbYk/arlbo7NC1667NbYsTHst7s
gnsAy+FKF6AtWqOdVy2mY7KUUIdJ/zlhpA2kxvKv6F1ZbrY7Lcpqj1qfKUo/NfssyPZJVF1QcOIx
WiJ4WPIBvAGAM1bJ64TfCSQ6fzYsZLwbFq9XfGqwhJ3hRlyHIniPun6fuTbfub9rk/peAYSVVv9o
UQgWtF0j0ISIpG2LVKJePCRcLGjZd8ZsfjfB2K5dzOP47kYmWtWPwcjewFm7qmzSqMnQheEF0Gbq
HuXwEPa8FvwRKpbqlwKJqNjIWBE6dkZAw+gZ85XDD8XksYJF0NoZPhG/+kJL90wfDY80pjpo5DXj
bm8avyIXEWs2Bf5m9ux23cb+nv8Me5vZ93rwDhg+P3g5yRuty32GPIMwQk6+4uIvkGsLAXwHFYei
Gb5hBrM2cSJsBdjiMAbEO5t+D/nkmBEvr5BoQSwo0E+unJELaVkJjEH/wmd8T0sb8hdQMttTyn1q
hNeJZcM4uc+OQez3mDmrRoegnLAlZm79alTms4WtaxWos121p4UAtfEiRZ1n9R+BafzLe+/Xl/K8
AOHq7sOFGEQJrd8J4N3PXhxxAvXEckn3W9uvnW+xeuTzmdETTC0KkGckEAg2Q8SzinOY4I4rVq1y
tY9o+nN74ZU/2iOSBGuXuEpuiyq8VUNFY5Us+Qw2kzgmn3+dOUmGvAFpvK+uNbyLKMRo4Z8dx3bW
AR3hWijzxun2DFhvr1yClhTOMtcJKWg7LFgNOlHuE7rzkn30cusKq/kXo8vZ9No+KUpGfFU4LylQ
+w5NpCbJPr8ji1ce3FZvS9O8i9PsVZDpvQrZa7Gktbst6hGEdYz4h3J8KkL3B9cZHU90Uap9yxnM
8kxcAhmde1v+Blbxzw1hgDcCDEMUvwFCgVI3PBip/hVCXLl6/jCAZ4TX0XzWl3YO8QZE5s6jm9vz
FDI/qbc014QMR4pcwVTf46dgyjn2h9JAhZ54PHyGkVGslD7jSVjdcfAZkby9qcz5URZFco4xucQt
qdlG4RNO3JNThwJlYWMxD3Y86x055m+pbIpBb8Cg2QS4sLWJ2lHJnUlR2oxhdygCvaq73mEodc08
HicHNhAQNHlGrtapXp9lgPoLeTJCx3jeDISqbBGgf/aa8sUL82MX2tuxVeOpFssx2RqLsVJspw4v
YJxODDVAQ/mTestMXANhCffLzout4DGd6SCXduW9V9LdGn7A8CE0YQkRtLJDHAbsDKY66SltvHVT
4xGF47Gri7dGMVq1SCLdjvQdlkGGatpN0OrLwtwlqEyZhWGP+k9+VFFy2EixRUSZhV35Py2NubeQ
9h61x5ERdMWJjTxvFaLU0o1NJGGJu2sGpz/peT6KGLdkoafxShwisJzm7Bhd9VEX89MUPee5Ge9r
rNZMfAa1M1yIB0UE8R0iIdLhL8PCm5b6ePV7Z4hXUCVPnFnvkXNUACBhhYJrac0CKIF3VtgVVt7b
JLAoxLTVq94cMcZZr640GLsR3Llq2u4wRhvmH5Df8OHMAI42ExI41GtVtLF6ZFGMdu5my4UMg+2d
vZCPfLr2PhuksRnm8C/NTDhwOUc9TL09OlREHt+20CC0pu96nIc9iXonmwSUdSbBB9XxTGS74f56
AyEb4WaeIvNOCnvctBNgDZM8LVo4lD1R8q/pbK7oxrxPR5ciC38uZwgBwm27HKd1iB2P8K1Vqsja
6Kd+FQZF8jq47h+Re2faev8K/njnTy5TwyJETzXwhbYUAIDXWsqLuBqJHS9PocpzhMfZV1Dhx20B
uxoOHXhqZ09gNM09S1Zx0owHPR1KLqV02lpGfLGH5tmXsblrzLCAD4MgLSbaKMpizPEpwuil04F2
EK1iOf1yQyBzdReZbNRt5l5UG+aFGdCdtWXgjuh4OtdDZ25rgzQuw61yrHRtSDAug8/MCLfmaMCj
D6S5F5q6FNtCtq/y7l4B5NrbUGHNkmDkRH4ndrqioUzvlf6X+0X4WugbY1RU8sGewZrettiZMJFe
lETp5zujdRLC/UIPypCc4oPMRnnKhMYrZ+Z/aWy912Xuo+LSMCZaKiCzF2tVwK79oVkQ5JYyP27N
XVkVKRc+SBWtrPEgBcRjq52PjVO7py5IN6Nbd3CShn4nrB0kBfDvQTbBtxjAP/nVB6W3fyqnTjwP
KFt5g2ou7TGkDo4ln03cXcuF493R56/nAX5pVhKqVNXqLo2zwzQTVxaTJLjynaHfjrhbMKzi+S7M
aBOk4R9C/VVvh69RBvaup3A89q18oOF8KApL7wRC1T0FecukpNPu/X+RPkFAByN6Vnm8LERn1+R7
GHn1E/Vtfq7Qju0G3HoIgYloqNVjEY8K0qVDveBve7aWXqh+sq70z8CAEK33EUdN7CJHtiwPGwwj
0xgyaTQSHD3N6SvifXs7VdO/OmcR2HCWn1paawouqBEY/J4cofntXCyEyOhfk2DvtW87QBXR8iPq
JM+MuRTMVZZ3nswpFwQpaZa7r1GlrUydBtuZ9xgn1rIEXvZhAtXVuiTt9ZRJ4tMstBTUhsVMUr2m
tFce/FwGtyrPim1n1tO+btieJ7G7nTUiM5uZkVIViCd3IRKyY1lXAZE7VEr8cKXcW4MgrsvtPJ4o
MDp+jAvH/Jpd3ti+5jENnauT9DOrITwiraLcTM0710mzA60Y00yHEIbeMqNtVT0DAlmTXaQuZGgz
VEaQAHohuAwjtWldDLcor9Rj3gKglYH5PFSNeUQ9iFoj5UBevLcOmAB4kX/B2HvoW43bQO7kRlkm
tJEi2sf8hSGopFM84wMuhFpXpXzP5xavc5a/jIijQ6ftn2SW410gOgrTPeYwbKmveU0VrmrWX4qb
8h0IOhtgN79ZSDn2huGKRzwb4dn1vJfG96jH57c4qLHQ+3fu2C40Gl4r7zYN/SboY2aX3p1HibA2
XefG/17NFPIvoXWL2gJKqww3jW2sTZsPvSEbZ1G4Ab6MHz0RPWiwyoP7TmbRPhd1tB4i8e66ilLU
Cf+llQScjcteGhM4Hy84hpzsCNPC57zo3rPsX9w3X1nyh0CdxEm3vrgyuDOm6V3XWyvG/pol6DT4
4b/ZXvSYR2Db5qkAl0GT6Vi3cLBOMhVns+6RPoDIg+vbnjO896mT/ZEF8R6xBafD+ZNz+udwwMTs
cldkg3902PCG4N3K/f1fhntg5fG7CbIne0iaf1Y+Hs2xOAX+9BW1/rFwBKqihX4wws4xxQXs+NHG
KtOp8Wn87Jqq5eaep5WWD3br7+cCh0RTfjjsyFeTrRukt9wn/L9E2/+4oX6YC2C9EYqJITxSKU9b
HUc7FyfM2YjwUybxLK+NWacPkWTGZNyxqbK/2fJe2UKgTp3yv0ktwVo5tdEgPHUttSfW+MPuMiNH
NiBwhuF1Q2phuk9DalxLG27dQF+8jmGVbkzh0iXXgbzPLd+6WCP+DYuAgZEGbUc/3N0zoVDRFDDA
DeczbsDjmInvvMjFa2p4D3r+8DrMlXM+NWCC0Tu0uiGcziLenlwiHHDgBQxtd9hfUckKt8V7jGvg
kETWt1mW01aCMrvrkuESMFu62BbiWi/oni1OnpWFhWCtyNbd5KNwtnMjafMi0k6NwoAJqcytByhr
5yfhV2K3xjqx/NPos3ov3CSlGWTGMHoaKx+ppyPaiR1fNyBIxI6zUdh7oMI7BR9iU7g4TRER7DHv
uuupGduTnw6kcg3h/azdZN/7GqE/b+8Ghu/eZo2aMBnZSD+cD7i274wsalk6UoW2RGN1sT2eTPWJ
r/xHppWHRlfl52bAIFeRXOsyOIRS674m+hr0vTy1BeoLW/Hjitr0WC3+CcX5vXHIqFwNAPx4XM1r
Ful4i5XmJIIUz6/rfAE99lOQyMEQdfsBlSRT4JlSr2Lh41baJ4+DzlQQ/H6oOLnW+Ciuyq+KZ88R
pxLh+cGvynWCi+3db/8Y02oohiaSmhkHS9b2LICWLkUn71llYQXzQDUSxnQf5hwjeYJ7qqdPHgL4
FNn4YccjGqEpTM+F6RKAa1+iRemCCWF+yFrzibsGAU1tGPs8RCvgVzI46kAHm34OXF5bXOGRsk59
QDMZ++4DkguFQ84lUWfMDqJmVB+Bt9imNHJH0OSCsRrU4qbH/FRLq9rYE1j4uIziO3QK1nVcdRkZ
C2kXzR92TSXlWqG6o5iogV7QC3oo8f8rVcrIny52SmgE4S7BaxiznE0FrinJm1V4DS40xRi8H+bf
IZ9uaihOBduHSx+p9LkLYd1lMij2eJ52cw4qVaQTMpIs2wzaI28l8b97zZ+XcinWQAP/98vsj6wb
y1s2hS+YZB4p/Jh9QPbTSOXWrK9etAcQYyrLkwWwdIIsw4h+4+VluykFBgoc+TbRe8G9T9bgym6o
Q+KRQqkQjB4YxgFWGT+YJtBv8BdGQaBR+0T9E5FWF8eDGsuc88NflBKT+1fSuAY2CS2D9Ym323/V
eEIjhjgGRFH8lukvF6zTo0KQIvhroMas84EChb1v5PpQQyKkQ0Pzr+46RjYi4r3X2FzCxSxdPDVB
xlBtxmWpvd1MpsbBi0laI/vvxo3WkQk7LNrssjmyYL0OrBlPbq/eq9adGVghKAzC9rl103InQjQk
rmvknAq/iSOORg1EeE4puW01PBRGaMMFys64zSDtZQql94jtv7Av7hD+wmJYSQNj3kgjijIgvWEl
WZaXaJBykjPJS/jGXHMbzXwgoNEuLmN58oxpExJUQwjlcBva7mz58bs9jBVJA+mBJwbeMPfWiuuK
ba3n3nQYnVxKTDYjMfYbQknaEvOGmmCsVCq6wyJ8tqpphMPADpELoVzNFmso9GoEB1M+eSAiWfti
/wiqe693WZLkAYuH6cQl0GArTH/rVO1bx2MJk/IIsTMxWeCsrYxUm+KbaOcYAgVhHjN8ARjreDBY
X9Iq+Xi5jd7P9iagppCRMY1KYRMXRuMApQxjIh173w73ZrcwjXOMui2IuHXbDF9kIY6ifUtbGwWj
5wD6cokQYeLOFR/BgpaLJ8NnOwXna1PyZa/RgN/mMvwR+fCqxpXWat6zvY72CL5rPl8wAySiLqqu
4VNYEHIgJ9A/Y3Gm5kXAlXNvgRvkKJLiFi1cDBfGx7qa3T8nZSKIkJH6UILV6KmxdG3f1dn7kFYX
aZEOJJ5aPc2UjoweclrCChxtO5cPxsmbqm3c0xMTiyBwMFpfgdm8Oe1XiWt17Vf5Tjq4LBvRrQNH
s7Qa3nNvMNdejoTCXAK8CQeyVfJhXTVaybiV/Iit+kk7C1WmcdBaKnnUk/Xkmck7yjgSqtq/vgA4
Ceik27K7u0mUjBjMiK6Dj4DbNuFSK4InqD0fCvDbOtojoGEr1co/pdu/OJDwwtB0qMnBG4Wgc9+P
7qvuyJ+J7L7dmgyCcIrSyTkgekoCTKySXYxUAPQz/5OF3J/DYgLeIDuGJAi+E6Jb1515V87Dqcdb
RY9qqPXIppmRBQ3DPBPDzORlaKY1yxYgYcw2RNpR47OTq30WuAAmWHG12traZnSG4PRjzNF7R787
dzjGowRx5dAXj6Xnvjcms8C+QYoxXaLUfAqAAjOUjOa9ILTOnvJnD0OxY/MvBxohr5986XaxPA3T
0S+ei2Z8R15r73jeNkWsGCnOkgN4sDYmYoyMSfRhlBSK/ew768z339ny5syH7/lCN0YC0juYMQIm
7c8EdnFLfLRfTFtkbFzyfo2WeezeKqfeYWUYIGZP2zxjEzfZ+ypW7gVjENC9AGjIfMfr0axS/G0j
ujpUgSxjxL4K1FuX8ijb526y5m9+li+Gl6m7vvO+K2aqxwweMMKaCPKmcjYDsu4N654NGDe2Sphe
vDK4YzBNdy6G6L5DgluwDrcrYmvrmK1kWBHd0scYMUAg0aVeIDpdq9InedAnuFONN8Mk4Dkh2kDK
8RIa/WMBt24tc29bD1PyEODfNzP5zCrjj0G8s9KMAy6oeT0hNX5VrLhFAx8+xFdYJGiEijiD2xn+
jWm31ml0M4Cxrs22fJgpidFdA7YbQrs4WUP5GRAC1BoUyIooi64oWXvBa0ty56HQ84tOBhJr7Gcn
bLCsM/6fB8gdvPLWomM4kYi5dYzSwxZZQgFo7R+NmqdM/OQ2zvGmaGW7gktyw0X0UAL/2THmI3lM
7+eWKOkpI7m6xVgCNeHUudBhFDsOJKSg36k4Y4rPS7WRufxLW5opkL9im6LWo+JID1U/rIs5n09p
RnueZTd0X18jxEG3Oocs3tY2M4cVmAG0BgnEwpGjhf0OSYXoGAOUGKshvSb/gLb860SX3/tp+i9Q
7Rk9Htwot/gIZfisJSe/AUxUZJpsS8ZpGeadIsiRSdeHwrG8PfuZRwtPFwqT7JIMHukw6Dep8REi
gcdDIojhmghYyk5AXfQu0kMfSYJbcazl/DbG3XdKBkRkPUO+mcHPcFJNi0rbK4F328c+MX7yqP+v
58lXHZejX6XDjqQiUghm+UtEScKg/D6ZBvIYc/OgjexT+DiUSb7akcSCPqN4aHSA13yydznxtnw0
Goksg/pt4bzGatzrHsVO5wtGWR2IHKXZPuOYv5hgxsygfk8TF6RsRbSvT0DEHEdANMDQDkP0PhTb
mXsfC4U371sYbjM5cYYLKaRI/Y1Kizc38wE+1RAkI2cdttDEZ7jrzhQDMmW9GNZFsJtEt8tZwKzr
qDp1nWWv+d2C6vQTyQ7JQNYmHN17Q+CkmhQsXayT0n9wE04//o4rvCRzQ/gdnYNSz0WPTEC2NvzL
l6hTG6KSV5FKXp0iGk9V6QSbpEMEnlSyvo91/kCd62J9HZ03t2N7x8JetjIDWsHCuSd87yRF+5g5
8XQNPVglhAZ+1b2J6seXiCM5anZZKLH7C/arRHyxzHZJG9EL9Dpc8NfBAsKm7GA7v+haggWTXSzA
7NIFnc2e9FDD0m4WqHay4LXNtOJGlQXLb5P45L5pbORyXLmu7Z9I10aou8C6TQdsN4m2r90C8g4j
kN6O/DQXxDeS82odLdjv/D8A+IBQMgcJ7i9wcB9KeLfgwrsFHN4vCPEYlrijT/95bBsY4xlCCFL7
kGOiNHI3tHUxDosmuTCN+kTiMz8POQ2jt6DLzQVibmNUxFwA2HyAcI6riA6rahWDqzTc6QFiQLUg
0dUCR88WTDqpUy2FhPtBKl98yRaW+gJVFwteHc4H8yqA63JBrycLhB0NJu27nRa7iUXinjlHdwAd
aD3RLqB1rP8KeO7ZAnbvMrzMSWDdtEYqbvUAeIRRXyzPbI78gFKwsg0PLRC6ueofnQUfj4/o2V+A
8smCls8q5AR4CODaee01XAD0Ff4OghzhULRWEW3j9yJ8Uqm5XdQQxK4sl2a/wVTHq9Bb5JwCHfXr
p5r4OGZ4VN8LCD9Bh1zTZ0QQ8j3pIGdbWC93QVx9OAtIf1bqL3QQ8Zh/JSY+2WMKGANelpT7dt9C
40c3hEYZPL9hYq5YgP2ZdeLxZPGR0WOMyPxBq/fv9J/wtFoqSiGvxcL/d8LLGI40pAkXYECY1yqz
wYm4lwCBU7CECHgFcQK2Nr+7JWAAh8ZdhhYVN8SqCwOL1cHHsEQSZA1GDzIK/AUg3aj+XIQ5hl+3
mFbw+rYeyQaEHDNe8/VWQYyb4tecBIQ2Fu9hAQrEa7kgrWYT/iRdeHXITSjJTwBJd5TW/OX30a5t
2l+zZQzRSocdKDHV/eRa5KNUGV9OssBwGZXlxJbiqyGXuIiOKuE5hU0eMprz2bKSbkiScDVze9JK
r0djmM+e7BVB0V3LwLD7HSuv3WRD4tKx6Gq7VYnrX3uLUAkywv+x6HJi/xiBdr02kXOKlhiKeQmk
oNELtx0ZFTID1eI57iaoBvs6mG64422bCKLwtp3IrOccqEQXHroMeV7GpnHjGOaz3fYsXK0ceYlF
kkIcpWSztebGXoI0EPX069gyIC8BZvAtD3HfzDkHGsY/eCSOpwlNvhea7VsxzM7OH8M3QXKHv2gt
lLeEeUzuVkpsHrlEcKHcf0Hb+h+eNbes8VE9twklRhWRKqGM8mQHQm/ggiNCRQY0jsE/0yVWRJMv
Qiy7fihIHElheOzDJYSkWOJIvGO3hJMw49kXKrKuRppAw4sVAtQACn/UWG/ZtFQGZ3cJO6mX2BNt
EICymOwDKa7hkoxCQgqz3PwqltAUJP68QbnaDj5uXAIQDq3rPPLt0pVB1EQmqEnwJYbF74Z3hzFn
ZxS30TNfdOEwWlqiW+olxAVxxdEj1QUCeEDGS1UnL0N9303xLm81rVpXEpZMKMwSDpMGKNJCQU5T
ynawJUEmiSm4U8rBdbFoWEmZcSnnSI3jkRr9B/Kd0b8wA0hJpkGHuSY+mqUwmTXJEl4jSLFJELSp
xvqhoqp2JM08qSXwZmTAxEWena1GDtsxSq96UN6hbmlM+3mJzCE7h6Xj40yWTiFEylgBJd2ENyUl
B9qGa3bwc/GXgDw20MJsCFWaV2xScHywn3XJ0BQ6vQ6CQCcLfeAhEA1ka3ToODfO5c0KiRmg8QT7
QuZiRZjIZsjmfANQCMJ2zgaYaBLfCzdxBPqZQixkTrZ2TFwRVlORASLCs22yYYb32iIAxfoAZ23w
xL5OmjcjhmA41DqGSoNqmBJ3rYzfKVZ8dLjvODCQr4hSHcOsQdo1bEBN91zfyy8D++cu5cvBJbh2
6ZuQZdMldhlaH38gEaLJw7XWUbtf3HpbNaJJhXr31YGio19ErJSEFVEMSr6kM6lzEcjWoEDijzYy
2Q26/NAW1UYt+C4ZRnwGBgqHJd5YzcHOwOnexg025uDZnhqMRqX1MPmUUQqHwpw/BDmIgFTAF0yJ
A0nK72z6h72lWWvxP+bOZDlyJUuy/9LrRorBMG964fNIunMIMriBkBEk5sFgmL++Dl5JV9aqRXrT
0ouMJ0zJ5CPD3Q129aoe5V44EJmmuQ3twjkCPY9h6tjfZtdcCdblbLoK9idD9GQMkX9QJpWpI77K
ZNej7aPyBXSHRlVEcEfePbvABBjWW84xrqkjBWFJN+NfjabHnoTJipmu2mVLwpud41519W/X5B3H
9ezbGZ0P2x64TlBtgCMKwxS5QzEZmIdpJeduXJ+W/7BfIQblss5s2BhWA4bY6EqNGIBqg+mh42dg
b2HsxvQBRqlPun+mVw8Ewsp2/QsouOzYTArbjknTPXVXFy7LjJPe4rW0vScmkM/c5/8fFXSnuQpN
ndtK1eLvslS+8c3Q38W4XqkUmvHyP4uuPBGJOZuT/Oxs46FbdEj/JNMEM/hoHTpZiJXOurvJmIpy
+Oho6P494oRr70weX1RScMJXLNxtDAVs0OxthS9F2PN5aGkjl7/CpWOvtFmpCGNGgsjlgQpKZy7/
TE6YXsdQpFcECp6shCPWdXKzlr5t5qadHdJ5QE5x2gAx53E9YUltBQUKJUtM5qZpEdGc6dxmvK1C
dRTCTnmUchcpEJo79w1u6pbN7652/XzFLe4AX6RHa2Ubh9jBlVo+4ee0VoImFTgcZ2/hj9mRwMSW
fGCmeQqqjgEsp1wppVmMJlBr6+L+WjX+1qQDbp3CAd4k/hEPBYq/fyegvW4MemcNTU145jtwI2IG
8fI5Ntq/nmLhVzV3K2oK7skKv1j1kYyUmCN4YNsskSXmbodd3L5WIfUatVJyM9Ypt6AcLr6v5ZdV
8ZdXqS8vNMNjFE8wE9FqW9oGjC6ueburS97UbzIanhzBI2VsYNwG4u5XzbOHVCiL+cmskCeBum5a
xVxnLkWNIn/xeov8XQ7nVxc00g416GEcIwh1EGmA9kIpq499qv09Pn3Avm6M9d+O2idDIQk3ppgP
YAnm1aTyE0VV0S43+e6+V2Dw6MUvPfsUSMi/LZfhnWEtobRIv8CSeYuVPBHsO5WNe2EsfGvhiYZl
uVWhe0oG+ZyxNE+jmoEs/+VyPbHC9ziu9RHgGjcrymXBVqxyBpl1IvoXRWqSYpCnuIg+Jo92Sra7
T/jAX6zA27r2+DcsO2qBgxPmlmCDg5YVktGfTFaRYWShBQ48y+V8x1r0lYN4qlF8+Lzrcwk5fOWi
EBbzkuWV8P6LzDnZRXcLeLX3bMaZpwRsQZPygxNr2DMhqOzUWXRpzjaiifQrg1ZL7EKemtJdp0Sy
N6QxbhWMqhYAxC2p6u3oOh9jn3sn18MPjNDDc6EuuERTelwu3cXtgD/cMSGSmpYB3ciF1cNgshk/
lB3f6xbXXDCffEPdVST2oc1q1EqMDVSsb/ItZFKMcS1Fy+tcoXWNqtkXdb2UGE9HJ89fe2lvHqrQ
muDBP5JzyjEFGbCIQ5xYk4kkdp66Mt8FCoW1mHvcLDyzVjW5qrki8FZN56QdqrUCbxvYYIK1DRK0
kcbraLPTL+VHqo0nVci31OOdkOYjhg9O26CjgXBkvQWncjZpl3QHWimTyvmdBOh9Y4KTEKY2Un/l
7ChKg27r43wnqtqSVN5IJ/aOdeCfCNaSdhEgk7hRrlXKLS3O+rd6uW+39YBVmrHaQYDFRhaGV6A+
5B3q7pThBdt18cYXqbqoqQ8PUnjPoIGO3ZxTO4aCm5lOs42MUxh3jCQ9H76CpBkRQHWZIQucwPUc
Kd+60JBaP1p4PffxzJkexCfTjrL9gHNjg0J4Va0KtmLCIe1nDPoDGtKhciHc6SgnHDmFewpP0QcC
+LCDRel21YMCtr2Gi8ly8lRESSymmxrk6N4vYdc1wjpkdNatavS9LRbJ7+KFpb+4IwY/8mExLjEL
WLNtTXpncMrVrU2ZQjz94cRLL1Rrfk4tJRjx0Iw76vaybWMMePzKQZw8he2ziOSxxFF0GBqEKMev
4GsON2wddFZPmDrBjNPbNx9q1RvbpLCmXdJXCax+tEnbBLH4Dyiv6Mg6L+8LfIL9aRQ0fBVe+TOA
HjuB/Ly2EnRBQkWop1zzzPz0pkqoKWP+J9CEDNXYPhud+DYc395xtH+ZYU/SFDldjsrcJ5iNQQ0h
IV8iLx7utU1xbNTxIqiLQ73eKqpH5OAJF2+KvZmDDemexBbduuhsKx2hAHe1J9YkmE/dCNw/ms3j
0DaPJrLT0Z391ygZd6lB8bHZuOm6sC/43oeHlKktgIoQcltJFpZSK9kaOc1cEdEamLQT8ay56Gzw
p6OXcIFfFY6BjvA4hdyDh8ShbSLAAuK47kPCwbsVnX533f5LxO0zt39xaMrnmmIuhI9i12OQXcVY
B2Qx5PhRiHJ1MuzW2MLXtMZchNO/4qppH/meT5m99rjdJPjFurbEIAvneB2Ps6Kyi8QVnwyIyugS
gakwtAguhyPXJSO9+44FzIwthANVfeydcv05ieavZc7vVgAnJ1HVAf4TvgXL+kSeWAqf6hj6s3WN
7enT5Nc8q1CwxsXXskX7PXizgc4SJy9Owe9KHfGvGRcP73J5oz4C+qe62/8wsBRjZerWoKjG8O8c
8Mo71TfLh2arooduxpEV5FO/oW+82bDefODmjvNvYqjvI6s/1nHmwsd6Y7fwQdnoZ4qXDOe6WmWC
laGVt+VpMuWH448W7zaWviVtfhBl6dZ1h+nJSYf0wZh3unWR2KM5WEdS19tE8XMkPFJ3kcm/dzK8
MzRHzGVmtDH7hEWmJ5boV8tfJM9um2UCBkQozVyfBpYiHfrbmuCz98qjrl/bU46TyazPAKHw/aeL
llBzuKXOZJ/JkMIHqKK7PQLL4Lx6GBHed7nCqQN77hrVGUW8NcA0Suk+iCupxzQ3tmY22l8Ru3tH
6TuN7McCFuC16l2D8CS09yFND6Pb/VTqeQIZ72A28EOcl677Z5jriquV/01U2t5It3sTXX5TWfu7
VJexxYR4NwfBBwIH0VhvO5mIc+gGXw7ceDWVHjYl3ons12OOam51LOlssvv6Ab6rrhdnhm+fyTp/
jPIWUij6UEIaXEntrWFcfHnY0tjBucwrxWvRXTo3xjEO8ECH5I6N0n6yqQrY5BPPmSxlWesCpT5U
DNLeYIaf1hRvWo5BHjKLGuPWz2QJzpOjqdbg9FfSVhvF6mQ/+BrrWT23dMXK70ywndEOaUzqgvzr
yM49pis567E8sBnEhOpb7h0yd0HmvNevVeHcdKWLU+c6NBqyU2AcT59zC3IW5mLjgDWdOsTc06zS
pmmTdJF1cu0i27CtHenyc5e8yfTH8kxaXobyp6K26BZhutxbzI50H7RwUa3nIZt8HH/5Zy9Tolcm
7E1B6eWay+POJyq1ysG/pjTFkB+4ZT0DWFa3+XaSv6eC4jObgPbs0psE6uPm985OW3jf3abut5Vw
DzYI12OTPbW1123ggHVgb9y9Go2TGOOKOgby48Sg+FHmEJ8GkhsdZl8+CejtSGUxgnCy6EDvMvfG
K+E2WRLsYNiEPLzG2HOHzAiiJ2d8lSFuyrzeuwG22MnTzqoDXzWAFuDG7N0Sl0yFaXnXBsXFSwjO
8WRY+bFVnV16QGK71pdxyLNnqWgcITc8VBLWzIYKDMg0qQc/1/LzTYppYGTns4psTa+06f+i7PBu
ephcx/TN6kmLZuOWPrQnKoeAiYSwih1p7m3ZPhpx+RMwi+0Q+CZpn2nKgs5WWupQDvo9Fy5Mjc6+
WAaGIe4Acgsep10PTfsECrQ7No9jEs0PXlvaD9Fgir1H+gs4OD0GIbuMkbRRn0XmEu9Yp2M93HB4
07rNHSItw5RUUQBu2S5eO1m/ZODY7jQWb4tI97eitLjDzPFfx6aeM8GAt5/swMZpiGIVxIxBFUne
h94k+IvNGKuMOe17c4zuOcF5y2SrRIECYbWoSy5VImmqFCb3uFhmByOLMB0V5cO//9BudBsZj/ae
6pp94xk5PZ2iXSc4gM45B1rfOdnFqoNtHGbhh7dQ7mzv2XHM+CksjI5KxNiliQe11s2BwVEpRAys
vhlzQs6K+T56xELhv/HARWuEqQ+0MB1pZVnyZbTjbfMBxmvPCH2KpfGNQCdIu7bFMUrKu1FX06mX
7J4DFd1bKdOvWJNUSfsbRNwOpov1N6B7LgGDUzhmfQw/IpV9QlY/MszWV9fDw+c49jmbRtL0lfyu
iEbvOhcnHa+ffyejJUPz8Z/wNmzFbmuFxt3UgTjZfA7WDpMv6Ew1roug9s6yF5SJj5XFw7ibt0Ax
6ciows8+n0saNMtbYIAkRGkCFJ4QB1WOufNprdjFwhhOwcA6kF1FtuNWwElZaocEXlrvBEwVIuIg
BinUuqbM+SsvLP2dOVHb16bCe4DhuifBvteju/d4LvwFKn5o5uKg3bzGzR7qczgRkcc6/MCqoz3Y
qUcIrivUNkPmgLaMt4DOs5AM7KiPGOw4+MjNk+pfFoC+6x0l0QlhlnLfNjJ8Ckdm5cEI3b+z9YLF
f6M5Lc7CTbu91bG06/sI5csH+p6n8qsqvei9ciKy7ZR7P6b2/BEZ2lvwzSG9URwqfFx3YP0xMiyT
YCCsjR3h9Ja07mB3YC8V1GcF4PvEvVsd53zJs6CP7OvkKlPDvc9DcewdyAi+DndTxkkv4/hAY+Xa
HHrnqjiur4vItekzqjIx22Me1tJ6FZVfkCvkS+YSKBRz3h1CMVHuZEl9X+c0MW1Uhscwc8rpZvKk
2PYUPehpcC+KgSaGGlWlPZSskrxdrPRBsOx8Tcf2W0wXd8Zw3Mu5O1PERFqqmC+xdKyDzckAZaPb
YCFZt/H0jdPYOrue+63Np5ICyhuv9KnP8EqhMmcH3PoU+TkSDBYfOo4UebUoC19r9RcBXa1nnYhL
HdEL2vfWxhtLOve6JN/T/wn7MhdEmHE4s1Irdt0U5DvHX4JCpbiLJEbWQ9GGsJHsJWaZWNEardvH
sQ6AAQ5EK2Z6TW6dWe1yF1t67JGMA3JYAddS+LifO53fe5MDJFe9d4J7+JBn1l13MZ9Hty0PpZjf
o47TkhAE1KZi0zs0RRoR6PCufPjnL5IzBfXPixjoMIw1MaDaJI2PntON5xrdwgSWj3Mz56Sa/PAk
9fzSjGBCA/Tb1HGmQ9HqTyqnfiWtoZ5qRP11ah78srHutOjIQ6w1HAQcRDML3tdqgADl82lBGHGa
o0n08cjWoFsXTSNPhldytzQ774Tl76+PjJPQA3xjcctTZBD0TXZogHWS2Mw8sJ9NWx2qAe9JnrQK
SL0NdCLz96QZ7b20ffOMCtCEs/PcN235OCkKAepzgRzwm11RcLCwWrGdB5Np19YuyRYDM/3csGL+
1GrYcqrYH8JNaOVq7GMwzekudkk5NrAboSI4T4aHYX5wmetql1snklkpmxqbLrcst2q3YUgYATfb
CiDAa41bbmsOAHPc5JHO+zcwYOMKEKS1hUh0CQWvGdVOP76D2yvWst3mftRBatvbdeWfmyFpLzWG
CUx2OCax4yeHpsg3WRnQHpSXr36hyfq3HhCxkbSG9teFMDviwpg9pMrGe016fTPjNV+bqv0pPJV/
jEJBoNzyrB+pgzkRntbUn6URuN0ghbXfg8AWc3yiJveXI0P8FLoFa6RJjbipZ1/KyciPeGV+Ndr2
3l2fFY2t6I/650tP/hogYL0liZbnoXEXstOfOMvHi5Xo9Sx5jmZQqeIo2hrshY4z2AaRYfZ4prLA
wmHotySF+zu21KWQiuyFWb0FwqWFtzHpAjJftSSB5cjydybm1wiKrCyM6SGnS90xHyMtHiNILqFw
9VK1mAPOyf+WHTVSeIsoD/PKXzhar41PiklY1DhMwLtZra7degI7HWXbEdQPAZgWc2tjXar50HgO
BQXwfb0e+E2QcNM5FpPHyWqiJui5qHdNBXK+cGnzgXHUpv2PpWml64e7H4a/O79x0I3la5kOH6DA
7W2JRFhEiylAvmeZc4kQxVeWTsodOr5vk2bnKR4Ba2BjPmDYa3jDVf2dRMhf/kc0KBCR5mwBsYQU
w09tpMnRNb780kbyJd0AKStiNMTYglqkbRuEXdvnG4fOIOTL4SHOvJfK7QzAUs6Lncz51lZXaqLg
IIAHw0j1SJnczHcRpIVgfq9IXNIeJ8HMEMql56atgKGjUvg0wHHhJq84iuKoBtTXNq30qRAW2hvU
H23j+ZmoOi2AJHcKT/wEHKNx+8vIswRSUBuDYwrnk04tmkV882CEqbHp+fdxPXK6TdOb1kNfXUQY
350knd8E1B2vJ7duJFW7qfEHq360V8XMnbvhk7JPi5d4LqnT8a34U0aHVg+krBopd53n/qL7UlzH
rrvXvHBIQNR49xIRbiBKzX1zfgzydNyyCGuPJg8k5OfFYd3b+ipMi+F8JsQaeB0XstBe2nYFo2cJ
jdv/JnzjnhzlHqOouHk2CwNNTswfvBgHuj/frBuxe3lJovHWz8u+MaHzrKjAf1SNME/FrCgX0s64
79i6rnVFIILHinuTOIjA5yyFgWn3He04LpjAmyB5bNy22pRy7PdBUyGYA7McsIZtowngxBDhvBs6
vFFVi2LMcWuyEMSd1DT446aJ4hiTuWjntUqu6xb9wquS6FADHFuT7+7WWTdn+6SR6aoWZbkbqa6d
AhMDFBmtQamBBCF1PUFZvtij8blUWZ987iIZVPGLNofkcdlFyZnWPRPPqJHzPlZhcCOQhVzS+tHT
GNINU07BQQ/RXUw56yAs1ENWyqUohg1Cy7YvGcaUFqMei2aP5ETp+y3o2wCrXKQPTe7+JlltHnj3
4Ucu2hu3uCXmgbrXEmgzO8L+ZmMstpsm22VzLDEFYWkdWze4A+lOiTiq7smz2UzRLWmjTZlnw4eN
PvfEf3ST+y+RxrOODzILaESU3NSU95CN8hUZAkRzB42wJ5GV2ppwkKDRIKzFxa1w25dVMVIIFELZ
n+voQG0LDK27bu5FO9fPY1h9hTQ7r+vuy9IfcZ8PkBhJI5nultnGeSzJxBp9rI6+ILRl9fhoZvAp
fU03MMLnK3NkecpDsl+pYJiv39NS1p8NFOkwqn+5bWq+cMH/PYLT9pvKOcuWsQkNEwQUJNhDZVM7
PXSN4kNPfIlioIPrt8450iQoDE3w2l6AWXnOE3PQ59mnA0UX8lehBhaLztDf60L8SC/koS7Mj7lR
rG/HmDCgcrZuYVk7w7GyfVzCTkWmBnjhTOjuZlQcm/Q2O/HBG5cOyWTpq3J/CVizVhMyK/tAxUr7
rR4IJowFqAMTsgkahtjFPIIZry5mEB4GCz8AfVybJiOjNvB4YdKG/d9S/0rmIUU/WtLIr1IiB5Tl
bGxGZ42wEFF1La9R2fAUNpZYjwEPBSLYqspeaDq72Y1pHlXjcu5FzsFPAFC00+Bs6XjV/bTLcgti
oPJvkvMsR6eamu733HnbZmItgR+FcoWwfrehBK6qHd6QpUt7WuGe+yTkKVaxSZaySN7phOYAA1ye
ucJfce6wJlVWdBkYnwXVypGJL65JsTH6niYVl3Ik+agfXXwxtE/42aaXQJgvs3R4FtVfPlR/PraY
B+qJmtipkPcEL/OmVq7c2twlEBpWM/7Xh9ptbp6YyCtKHOmT053KLnK4o8SE07zpuay4WhRU0VIJ
lRPtmbPTlDOkq7glLpNS7lxkiJ5+Dp2CWwMDSA5ZZWi3UPcxDlgoz2mr7hMdhA9NQ5snC+UEM7qw
P7KKc99V8c2fy35HBp3FjzVicxswW2bTT5/b844B7dh6ejg4aXL1vSezyAMIUe3KL8n/VLO0H4ck
+egUHApFUj6RsjqNUYN5UyOkq74+t0ZFJY5EiB0jh+a2AG1wZqMy+1G1SwsHZYoV86lqF6hsBTlj
gk5xVAkVTrOUD0Zl/DAEdluyTRNHDm6PkQrwOpQ1N4WcKyKrgi3HNYOydIivKFjgVYGPuvVAcvlT
bn1YTvDSee10hLU/r/O2BqViQyhl5bA36xdV9tgzNTZDv0v7rUvqeqWJSO7xC33LzicQwkQi+655
COLwx1tOqoTB8uxW5XPvmT2zNFC3vG/ka9/5FICSGVoxMxK87LrxktaKxUoIr2ZinLdVED8TMp/X
VkQ4ua4JSXhcfDaWDcCIzEGMqTTChDDhRGQ0sdgoDdlmKHt6d8ZwL+UAMbbBQt6Aa1mHdkNRdD1/
ckBXl6jjD9/NQACnTELlxLTth/MZZky4rak+4AE7miyeYQQgfVBYPSBfWnmtH/ME74Sine8wsRC8
j0oa91B49C7amFPw3axKozW3Nta4cz4RiTNLlmnx6IttUOstNlD6pHx/Ncb2fTYB38aK86+49EkM
+8AkBG96wUe6NMT0GngHeVd4lO4xLLiDV2H/LhScZXtCjEXaJmHAFnt23GwbShfY7/iWjMCqJKPb
Sij/pewLiM3tsWan4ljVY6duWYvNzxfZUzFhlYlCLtK1eBfmcG+QNx6cAFGjA6VC63p+ycbmy6/A
4nCLnOr4iw8ytyCZbF0F1QBQ7ADeYZlyqbzCDwdwIQiatY6dX4GCy2A3ajcbDCZOyx+kobEooF+z
xRfYF6HPhrrfkao5FjreFFNzsCxxViL9A7YgO0XmN5MQlRU5byWzsbaRTTGGmaKhDhmXGCAi6zCz
boH3LqL4y4F5zLFMlKBIkh/LTX9kk8ZrAG3Yywz3IafgbA0n9z64H1MTnYkVUJOydFo0dI41dLia
zSr3iksOSYMMXHgSaXErAfewKeu5GpbspaYlQe3y+uk82CGhk/5jTkqte3YksP4t55EgN2V70Uw5
atpqbl5A6rr0xzTa9yVMCdbHYp/j3GX1jOUK5ajp3su2+CKH9iWq6i+NXs994n4NifmIqxsKHOcX
15I2Gv2NMRrfdob3k3ohOlybgsqA9hYEBml6vlfRQ/a1qNKdJDckS0c/hsVQwfZiuVICJYmeK2CI
ddC+CHCDqOdHLNVXCkxYHPFd04A5xBoYprk53lOJJdDQAXnk6NnR8kovxbTruOtvADTc7fm5FFR1
JJZcIb3zhs3uDt6s9T+/olh+lIjm6nziVj7yVprCl4SxxHLadzGzQIwZL6BxvnBxJoAWWXdVjdzO
wvLbTX/NbGRXospZo9ovKby2PDS2tc3ffG/hPAz1O8nkh+WfQf/keRz/tjxzRw4PVU9YL19wlWbk
fPHM7PyOnit7svn1tc1Rbz4IFY9Hf8aVzpm1bRh2D8TtMb7O4o/SE2GfiVevFsfeN5ftVLgbRjZf
Gj9Da//J5qWziMCBdzMS931UOW7r4ZPc2bUb03FNO9yztvxfAP8eZiKEkt10F1SPeT181NN0zejT
WAnbPgQVDhqHkrCWOJEv8k/o868TRm9nbr+rdDi7TuEB57LCtfDn5j9x9v/P+hX+e73C/9p/Vw+f
xbf+p2Xhv1oX/rNn4b++/P+jhMEUppSe5f6P/0MPw8Nn9Jl/ln//ewXDv/9//9nCEDj/khKfv2cK
N7B4Otr/u4UhsP5lWdJ2Xe68tr/UMPxXC4N0/xXwXwZ+4EKXltzw/t3C4PzLRBUIfJe8vuPxM/7f
tDD88wvV1b9rGHzh2i6cDzod8Pt5fGDpMvjz+ZSUEd0G5v/MstarLMy/Rw9PzbUlngoVbh0lufFm
1QKmt1TYHcjFvZU2YimXmH0KVmZtR6m9HYAIbwVVdGHniZU5ZDNUA05fWGvfJnIZaAL5pAXsOXBY
fyyHy0BHCmVtjh5Ui/xQwc/4Ey4cqUWJt+qQUbuQJ/wYxKDDAcYBa0pA+bitlJFD2Slcaoa98Pc8
kMNPPdZ0fqU+Z1rC9zoglWd3myEuynVIFRE1NvlRRctZ521KJ5jOpm1jpNXnHNsat/pXL02vqMLH
eH4WOIa2Yeod9NgX695kiTQMhB4tl5hczAYOBAZUZIs4RDlrZN6kIyg0c+OqhSFPedQRigm59mRe
mGwlw++MKyt2rnYOHcjO4TKHRCp3Zdp+RqTJL1lJZYFnEo6jTtlYRWFbvMaZ7x6sjn4iMx6M85zG
mBMADyRWYzAvLvE8N6PN1OtPfpMNWHkDfah7mztsNrO+CYzsAbpqfNbL3hDjiZWN3i8YdvWFmYv+
okInj4WJVWbso7+xifYIj/SZ2Bm+/IjG8pR0WNG3epOA8D95gIwLXtcuzN2nsSzUKgW9keTB0R5q
6F4Fns0JqITOf1xMK4aujGNGzQrmZvWCm572rcI6ZgjIZd2+OaP7QAHaJeTFzETPox/DY11BrTBi
/8Ug0buyZccUozPwjQfPxnI7t4dQQwx0sM3gxnphl7aEejdT0p2j7ELmIjvT1UJ9PRBBXBv0JCZ8
EeMhsxfdrFbd3xK3xLoliHvGxWGiInXdgk3xtlmLbFZlJD4z6ARrQbMdOMVdXVi/AItxhRB4JQOF
FiUo+pxCEyXKWwQl+3fg1sBhyi6jF4rHIPUdxblYvrSz8SFqs1OQGQe3FcYpay+JT9utbzU7hgO5
Lhy4q4735FRY/A0iw7zUZ0yyZ1cMiCpAdzaZGzS7yk/+TrS37Kw+arijpk/uSDLBzskgSoCMSfKI
mwWamz63XFIhl3ApRgD5wdCQPTsRj6Su+jFQnw9e49GTFJUuzchU12qRfeKA6zatlxG4Nn9nAFSP
2E6vhk99vN0BkQZq8Vjpj6jII3wonnFgU47fkkAGl7aJe+LTUOBCUESXMWN1V09gMQeEbL6Sc96l
U23uPNpJUdwH3ll3N4+i97kkTEHuQq/CqXnGBNWfJObIjW6FIIXHpY+9QhHwt4BTEczn1F0ZMdUu
b9wvSgv8K9sk1o1mkeyKzPzJPR8ybEPv6azA6oVNv9RPUm48GzVFB8M+LtzyyoBgHKcanYE58ALg
nDpbogGW/ZGXBqUlP7L3NwOQ5D+hsww75d4rdLvzsp5K1qRtid2a0W5g6UD8UPT7tDRLQoy2PpIa
fa//2aY56bXuqnBXoiZDdoaaN0dxwbrN+CqmYOE4pRNQ2wvLMuOQFCOVtAGQ8LTsboTZf/t1Oq2s
cqIw1fLuvawSFgxrik9dgECmw7uL1XLex6cRbOBaew7dq8n0blO7Hs5sT2ihMhv1J3fmnGyX3tga
l8oUGekeYN3BbOfDWGTPueM7x3AWKN0Ad8M821I38ZR5rtyb3kx9XERxA4S59SS5V0nwgdgDgq2n
PBibIFMp/fyEFfg25F120bqtIazXPhL1WO07AUkQ3athYymajFXmYLR7VEPs/6m/pO7lrm4MAt3l
H10J7BqO+tEREb8WMcB0hvGe8JRaJe1XJk3GGXJH+9lEAhGUINqZ11HcGu+sOP5tzMV37yaguSoL
NgXWdPKjW0Iz7lqbUPTJRMP7tQrvSGX5hm5b3s/Wy/JPn1zcEZG62yw2VydKhwMNvV++LW6Bg3cc
81S9V+V4R/H9rnIvoHw9wWA+mQGzo+8dkZDtYz6Naq2Bo/P6kxTpht+E7KbRz17HYPqAt24+mo71
7VCRh+Eqrv/ECBW8hS0ydfHiDDTn4OB2LYWUvnyeqGYhasK0Z2HvM+xUfCbtxETcCe+eFvyGXqYz
wBuPedrLR+KVjzokja09zwCVxB+zA5Ut5SG4yvoZ1D/lwI+BN1Y48akFg9LIl8sfXe69ZSk9PdpS
pG/dUjz3VlVgASYyn0h15A1oHnuDhkeAuMbnHD4gU5R/3JB1WdHZ7UPp4cxn//g8Mjee7IzVdkIm
Z2Opxlg6M+J7kjuE9331e55Z3Gd0ABH1XODdcQXGu0i4GAQZbJoRuD2r5oIUQxQWzrViA3OowOSv
Wr1rMmX8NXIoYQWbdvrmjWnngMw/j+6orhaCylYqczrJwMPbnCle+CGcMYBa/RcgzIWMsmd/35LC
yuqNbCf3Sff0I9l9aJ7Cuk9J+6bO48BjwiU1Xwc1WpfPI7dgFzHBqVw5qoMU1Vp4ryyAW31S5ecm
UO0GI1fzUeTiyaqG7jnLOEKLPL3+82wJaRAhIsIf0tfeifQeau/4hKvWPRc0PJmR2SxnkIUhfUy2
NZnMyv40oCRtbbS1U+T4F9uVklw8C9MCrZqGiBYIgKs1FPIGd4zNApZHZXmPKHETwhl/gr1dNHIl
Flhc2Gne/WqbBGwKso7UZ2YYaq9V8dvVyApLGbWRpOSrSMvkdNhsm9Rm75T3AKEpu0tq+6US2j3F
/sBJQJEq+oaCjmIGBat/7BjYWG0cv2053etKX5kU4zfexFfbwB81x4l1zYGEMckvoTAqBFddDiRW
0Vm+KUi+8KQinFfE4JIMIGaHsEx8egebK0hPf+/OfF6yoIrODSv6PdrLfeJaTPQ2ZhfiWTRxUHN6
1y5wd6u3gNKVOtg5TZle5mIK4WFaWLbslOVsHe94wMSPETGUtjDGW4KssCrIPe2tagISqq0H+PQK
Pw2rAkmQAeEnFM+Vdjn9lyF6Yspdd142v4wtrrs2DYOnOmws1o2Wumsur6JD9BkpdLwsPYjYbPfQ
2sjXxvO0pi/qLHy+g9BIRrScHSTY1XUZ97hAyzd3/g/2zmQ5ciPbtr9yfwBlDocDDkwDiI59TyYn
sCSZRN/3+Pq3oLoDSSXLsje/Ew2qpCQzAnA/zd5rW2QHhuoqudMuC7s8nm7KdbyW0MiZHuHqE5g6
lr79yJ36QugB+JfL2IHMGNYEDbPeqkbHP5ebrYJSziNuheCZ5tIZ5mtvG8qloGX9sINzYPT6ORTN
dAMWeR3J8sG4ebRmYlDsQcDVQ6WQiOhjsREwV21+zkaXfBi2Xy2iubin9ou67FEY5rEwq5ui/zmM
2Y/RRn7K9zOg5zq0cUQZG7t3lqMfBSajCyaCMbWhznYh1EYWPV9pU2QMV8M+sGZ1j4SICBGwH0Gx
5Xu33UYHxze1kFqTWE/NmBxUyY7WHsmMTpeTiAwWhhv0b9ihvEAsHLumDwKoADjIbEtN8bkWKOaT
mPWLBL1BtAU7yzG7zJ2W/37A0GASBB80eGzZdmiUQ037mUUpWCBSoVgFTfbVMHN9LhgO9m5FCNIs
R/0wteOXTuGCieqb8LZPk0hEv1lCFzpQFl7b9fsf3eP/9dr/LfDQAWP3u0b79VfX/8/uV0m7/ede
2/r3f/e/jbb4F72s5yjJ/OMvjbZr/8uVnnRptbXHWoEf9b9ph1L/S1pCC1om25NaW3/qs81/2YoZ
AD2xdl0bxfT/T59tbpF/f2qzFQ07YSFMAJD8ae045Dv+uc3Wyojg6zou9O30B0boa63EEwaME/bs
d85D+mJjywO9Magtd3P1WGFK/dNH9k/BhOI/fwdUwlJp7Qrl8bf76++Qyjm0PCYVx1YStVPb3rfW
4roEK7tv2hIf5ye5n2TDy2HzFDuH7kWTXQDudITXnqYAyxv3tFj23pCute/XiZYzmlhaE3PjY4SA
rOkiX2+E6Vumvl3q/NsmS4Y51XLqLQIj2p6MZTCcVGAnEp1MAgv4v1VbnEqTM8mEiOmvLf+gMqCZ
vrJkOe8RZvBj0Ma2FQAZw4rWA3fZHS1TAsWQlm+hDtNJMCnj4/cfmKn/4QOTLCGVYLzmMWz56we2
mW1UuhTu0Q7V0zpeYq2CxilOYvMtVqU6LQYjX47Dws+5Hw3yAPaszxFuEKVab8NuAXK6r/PLSST/
PisYl0W/EK7+MaH5c8ykyXTo70+UgjNBvqd0SM+0//bLZW7jhOzN3aMrBgOPI+E95XBwZfxpTu6T
bbCZggizJR2gWtD8ikZkPP3+AyIL9D9+BSVd5kZYmogFZVj2l4eaJwP+eOpyr9pYlafXOc/q3diK
V9VmdxOJG1wv4Z7GuPB//5P/4ZuxLYZVPMw2yqe/v06txAU2p653tACrQaGFbNPNr3jdAdbnjfZ5
QHe//4kcEn//u3qcBh5zMui1rvzby0N2g9lMdkhmW1yAw8wWDMj58DAWyefvf9A/fKhQ6x0WOJtC
mgbgrx8qODg+6e0t1W7+WSqAF0b63fP0IcD+yqwSMJt5VvL29z/V/IfDwTOd7dy0kPra4m8/dh5U
VSFg1Uej0J8mhrB8oSpd6mfPtN8ANF4XFpzLzacBT/P0+x+uOWb/48OVpmtZijNSWe7fTsfEdNXK
kEIfVUyiqwFyBzI8piXJJL+DmnExUSUYMtC5p3CLJuK0gBjEjHQluuckYV84ZC4JOGqLjV6DOJtf
R1RhzJIqefzj329IqMbgjMQ9zdwWM9xOGQOYewYre0+dTbOjhBvd1o89qwIc47cOKRWDoQCYjQl9
GL5gXBnTK+WtRB+nPnRR3xiKkJe+h8numBhyF3pXSerKJfKuq4RsCDo3cDf4rwcOCNM6h+hF8V00
TBUEXJW5+Khyi2qZRJJgada72ZyZeXaSBJW1BXqFCYcddumn1kpKVMJhWeHliuotkc/ilY5hoxJy
Ve87qc29Y5tv7ox7LVcz28jKzP/L92T9w5nj2cykPYmC7T9fu6lM5IQHngg7J/tm01Xv0sbmdLYv
i9k5FRKl9OD8cJfsnczEb+y4xxm+nSI/aSFFYfDyq6qq72SBNG52zEOPStubInRrv2SUfDdYWnGz
47xAc8/4l1jPBIse+1y29eqmhh/qgzm8+/3D949Pvsf9rjxTCxvQ8l9fuDbFE2HDIDyu6MTMNPSJ
UwW8SAwKecE3HuOoJeS4VyaBWJYd/P6nb3/4X+sCTwgKDw4klJD/8eQDH+4mdEXuUVXNk67YFXnZ
XVM7T21VvNOlX8d11P2Xw5NzZJvq//3HSmH+sVqwtLOtOf58cjeEGBkaV8wRaQOGiKK7LpMRhvqm
h2+K99abXrtWcZgmW1uWmg0Jjjo5SWvaQwe9EVEKITdOj9WCBsQaomsT+RG0FWHQ36dLs/FnuJod
V+wsY9mx58LA7QpW9BrFzzwSeaygHkxLDQbCsW9QJsGnchjfTaV1EWXlU9+RvzriUxYh4v16QBTc
R9T1gkjJoZk0u64NAZb+KAQiuZpQ4rDGeuvYT+tK4sGQfBdjXRPewsY8bccHjJg7WF2jXxfz69qA
O2i6B6f3PpOxP3a5+Ezx1ZjGwTbKA4DPo4GAz88wRUBvOPeq6o7C6tmNsrQo22PuVW/Q+vYDCrKd
KvDk1bSRrmNfbVWPyWDcJD/1oJiS7ujN4N9IRHUul0aHSlskM82dhIfkMpkHgMCGnDUFVc59Mzmv
WyXT1sjN2zZ/LyLFHe4R8lVHr3JicZyI4iavZ4HO9mfFumKDMb9XtfERZeNDOxFLZI/neSW01Jp/
jViLMLCbI/Ntm0KqdaYdbLxuYjwA92FwiquCiNsdRmRCTuOCQNM5PSzEA4+CKUAYhIq5bze+FiNK
6IiE6r6svpm7MQUr8+8iXA5mTMjVXD7m/akf+T7tvPgEqvnokSzbmSu96jI/OBU/De0yPRZyJbMn
G9lS+ctg82jl/fXEKo5/L/9ex/IVePfRSoCn196N5ZXALJP5arBbRsVoOPwyaY5hskg8Iu5TOHOe
SCeYsgGjPnS2pWUBjvdV+FNuvGVphJ+ZA6TJ+Pmq5VGiDz1KQZZmHOmfZtMMyDH5qt20/wAvcOBg
xsceitFPa7bV09Pc9fdFOeMKMzH+1QTPlFsiW2sBzwn1k6WkgMHBxD6bss9Opy8Il2FXK3T3PRsp
iwhZHkD+C9YNfMfLl4FarO6Gi2h2gpn8EXIpsM8zdyBqqFY+nCd4HI13Fy0QudapOiApRMEk8ZtO
KFa9iFcBQtGEqarli3Izlr+d88pBmuwJ+ckCFtzX5pU9ogbHlRt4WW/tha1+xaAsmbZybyRoFnZy
JG53wE8+OemPjHtr42tEJyz3J+AsSTjaSBNctIvopnY5QiSgatHz9sSY7oBsgEjFROvXasLxWrP/
88MBsF9uFJdEsnp7OP3j3g6bIKkd6yRo3Jis9a/CtBHgbDFDUVZTH4PtGQ3SS80EzZFBWibQ8l1L
trgPquILwH7tb2tVKOSbHa/OLo10DuRmxI+dWKPy50blBGfv5rmgtyjDcWamDVOlx6lRH1CsGCOE
4YITezyYA4k5JSgqo21pR2z3F14Q4HO0LiI379uUtykveHPMhCRnvFOnJuQBptSMkblPvPI2L1Jd
3zk9Vf6gGOhaG0Uf2/vJ1OrQxODTzcRMTlHCOAgatCo24uqcHeASoas26pdk09xDDzZwsTV3wm1Q
NlPhFTzIcTm9ZjL5DIf6rsj5iDJR3I0dpptIEOdEizahYA57TGjtOULXfcxLpGFjvJ61CcvTdsop
qEvKX4EHFB3ZFMRTfwLk+FpknRt0c9Lu+TW2rD5Z1zRb292KN4cDqKSTyYv60uGFdMLmci7Mt3bI
DZ9z/aOu+WZy6INB5U1+2zBri/hdBxtMLR7pzRObHeZ+Qd2RgqKfiv7QtOY1KdvRbjLblxmtJGRt
Zk/V8mqxfdmVSMB3BgsVWAZHOqiI460CPb7t5HA1O/t65PtWNTFuWfXttQN7kKTf4JbkRgunBmy+
kL/udflb23KnhHqF272U7w4zPWGjqGESRI7UmN3wwDwURWIGFQDDTiSn0iXAG9T2kxF192VNuTZt
p1THPyKCrbGQpp/YKSF6eB2FzQhgKP+scRgydWPvKQeiPreHhIsJMFOoHupOnMJasQdZbhHlHCU5
ezvsM24gq/QeODJDq2hJ9qNj3dgZWnjVbPljVwrag+8BRlY3LGPunJDLNqTIovjBp9/MgbAEgNTh
LLP21nGq3ZzCuUg4TQcSnbJNJi9W/QK04X5kwYwb51ZMpnldSyJOEEW152pkMxBVg7Nf5+XRyDkd
zLpmLRPZnY8sAGzHbL6WFSy1MSm+cDM8KGg7ixX/KNO8PSXQVmUa0V4BAdw5svpZYmva9b3L+R92
F0m1PFgjGG/LLO4oKa5XPX6iocYbPJvXcjJeRQYsKHJIDrceDKI50MBxZU6y+WlG62NhkBk0L2my
j6Irt+RDBa12BzgcRYDiLsE9xVGaHlSU8FjybR6mnluIgKpO8L6HVX/dV1EAR+19yDhC/rhix5EH
rGlWvsBmxYvraczY5anLiT9yaiLUCAk1SvzLwkg58xXGjzK+zbyciaGctiEolc52omsjhNVp8oj1
iwVizTKOUKQpIQwml6sxklmaIRPoUbHHjncZZjnZXTestNtdo6HXeAvwJ0I9y9prr5apD/5dwYz8
ojUoaH+d+cuoqr0YRf2ooEwG9jJdrmb3lsJJQUHM38O2HvOQxBjMbpge1ypm1zLcVoZ5uRYdvpw1
wvpWo/a32N/Pij+aVeQv0ZsPoZt+Rxb2jRoKwc5lBT8iSW0cdcvC/yrO+POSZIQ21kLJBOgX+xb5
4FQzxWNbGVfgaX5GDM/u+InhlJD8YokgKc3iOBrmxOMlAw/B3I5t3HPtrGCa+jo+Sp8YsPrGra3X
ju8MJD+eD9KFoVNGxcMQyaeeCNIgS4gh1Z0+axQAd1bP2JVyKjqCwqpYU7D6W8mf2RXu/DG2DV4R
020PRTld4PdqjqxSkMtl2Ws9MrsySsKrnXjyTXPZkkkB/Ehyeas0e6/xnqbTwaiWF3ukZvxjuCZy
rvtOESiFK5PXbOqPI9pbejbydw37sqnKN1SbKSGb9U2uXkFrhBd9wXIYzitto8DF1YH0zOj91rm5
wbcan1V6QSLSI0tLyQcBSEHJ9EzLvFyk0iUII5V+3qKdS+b+ViLXKrFMYSLu1qCnbj7omXRPc8Rb
24j+ggiTcLfAtaVd4jDPKG/RbhJJeU5ceKgISTDvla48Go6XU3vV1p5Kc69V/oWs29sZcLKO+NeP
TjO8Zu3yYPAapdYMfSfcR155xxt39Mp+YNs2HSehD2Zo3iGiJmSsin4ZLmH0i94dGKzgqs6Mi7he
7jIFW4CoDIyERoA5ztp3HkyrmXF9rcZzlOe+40V2oCTzfatoKbfgrXWTBJU59/fY9O9ia+kpXdGZ
1/braq2XNavSMNnGhNesCIFq2/gRQq+7W6hsMApz+EscaejfPPIyfMCXyRHOBlGxUWAToLEzQu9R
UT/BwOOKj2Qb7Rerv7UbiqWUE1waLgpwXI7dN9sdEZglrV0FgxNnoNXvIgsAf7PM9yQbAz6Or6w2
HYH8WhiNMEhMgACI6COXNiWVtotmYiitHC/sS4uT4roymoz9DmC5stZ7OV27Znzqep5Goerw0Jp7
zEnzXpCKGVSNOhmp/eLQWPuwh54TunPlLh9r6lDTmeTVumONqtyeroZJ/Jqcp96xCL9O1I1C0g0A
O8A0Dscsw5VV5uRtW6Rg1+V9OHksYYv4A85uHIjOu/Q0aXmotbZQUOPKwgLQR8adVRNhiZ08Oyh8
Fo4jX0RF54HTZy/XBAdG/JJhryZUbOuyhxeyVcYAwabHVpH/mcd9szPgESZj5jKMTPQeQH0PcCuv
YbCWX+4MdKeQ8bU5NudSpvdTbbQ7iOEQWsxTCEYHY4O6rPvzpIkos1iiUp6ibncw67FfhDNqPC2A
yGiJQZ7bjQ68Wn41G0QcwPjVyAEJvcQa/b6BPM/KhmmVs2vhf8mmOudcKZTYj4BXicGMw3s8bU9T
cqnDkXF291g3ctibbmrup+F9iiygXKU+wOMB7AzzbMHhPrmjH1dktEGf1P7gIpdtyAI02qs4wds6
lQ+uu1VJ/UpxZcc/zWp7ejx4cWGdPtIQ7MFfEoLJ4g36CIfWAC2sx63j9eFGqiON1LUmpLNdafrz
2p/lHEk446Q3bIBIRyb4Q1AxEeHWoiJNiv04WWMgveppjOZHZbr3diORaEOkj5rBN3L8bxKNPoYc
yjL4v6kf4c/1onuAR48pH82GxaPGurLG/o2FGuFtCQ170aRQi1LnULaTialm/IVJEzKJQYlD5LSE
tUBEZ2QxhieNEMRg/DyY9mHaWlZvXu9LYqnbDAV4LvV1I4h0Cu0OMG90FCFmYNgpiuFboqYGW3kU
6H4l+wwlUW9Ob8twIuS8Su340JJkvMOcDBhFUoBQZ4YmgK/h1x//R8uIL5hL1zyYhX7ISZ45wpSF
uQ6vYRdvFi3GA/hdjdOa3CLEHkCtRWc2kLDE6XMyJgBpxeIxTft7IwyxnH3Ms7fuOUgYUbSX1CLI
+gw6fNktX3UfUkylA56NZBthgO/dTzgLS865JCRRrFdi4oscjsa6zrwN09XIMrEBeYOe/0tVmEiw
Lb1pmH3ZEl+SKg/uh5i9hbq8xP1rwiutofYhZLkSaf0jJE3OWscbwaBhV2gc6U417JhAvsxAyHce
i3Jg2FHoT/NLSwJzaIhDmJCTWiy/1AwEozCYC24gPlV+sew5WqP5NLMt3y1d+5Zq46OJp2PhDGSi
V75KGU2qxEkCUDmww4j1GLv40VvDW2LdDm0rUMEx8eD7zugYvWM+t3hY0qbcSfy1fEZW2pIIzeua
1GQHk0HisNgGo3Xsm2sHXRGSRRr7Wid3ig1RH+KumEr6o2w5OYCMgnbiNFjMkb8EzvDSQ1c54DRK
lu+QrDgvs0boAYMDkjG/oFsGC2Ia7KIAWexbZgO9nMEG52l1muPpF/a+ipoAV0vMU2jNeK2HYbnO
N5QIXwkpsK1NCHCGUlzLM+/La1HL/EQdcK/XgMsda9fEmqAhvyFWILFlxF2p1r1dwA30mDdxTUQ9
ZOOlAbIBra6b7iMoV6G76eqW5kwK0y3pUYwx+9sUpGjkpW8Y7p7N2IC4d6rd+a6PMc50McXgoACE
wEPQPD4Kw1pfAZDS9Wa0HUxfK/PnlE7IF6KcadiCItZekcZytRfz/DnE1a/YbZlwKK7d4ZPdAUo5
RGl93342YAp6XmKSNBOXKMaR4ZujTpNNTx6bBb61PA0IhjAZaQwpSaNwldHNfGgaCacC7wH77BfU
yeTghdRgsaSGXMEEig3C7XbAKVWO1EOlR/hhIUVkCulMi7e+8B7cVbg+sGo6ilAHNYa5wLbnQ5VK
FAvanYLJqdEQ/2DZANFMwkQ3y+gzJScY/5pAexfSQ8TTznGiPRNP3H4EGQnJlInMNwpo+2IGNskX
yHfd2J7HSl99Di0nkzN3N4mXQyjIPPw6DlyXBNEymWTnrituPbX43JDxjlnevtYQd3A3yKS/T02D
2BAMObHu373PJUSApdYj1PMA/Prn8GDmKxOkiPO9LRW0g+wtV0BGuwyHIyAdur3JIxDHKm+8vrzD
r48D0RuvolbdN/ZNVT6LkhygzSJcGLAcx8jlsm0CbTZ8JOS48hslzCSr9Q1K070Vr2pvaes9Wasj
Tj7Sz0e4HLP8KRH/+WVWnheNKTqsupNesLrGCCrSQjr+gJ1xKBtwS5l334zhVSPGdmf14f3ooYOs
c6sE9ZO85YzGjmELiasX4jWt3sIQi9LEZMFgg8Qa83qUGVqqJoSDZWGedauRUnKL8AQVG3o1jXMH
/wsKx7l6iCrr2sBJRQGVZ36U6fekTbB5lt6TO1f21VRxY6WLOMn9LLgEgRIYB6fjJ/Ym9SxL6eNK
6sCljGDCga8/w/1E0mTM9yR8O2Rs5TdOglRpzp8ahpP3Hj96QEp4ELpC0hm1PgIj+AF5GQchjNGc
2ahfm7xlk8uNOWPSRDBu1jtc5gh6OGWY+UagwUO3V+iQu0A04ZEVlrgccJYGZhwDnJzz5xghZgzM
3BgKghRWMGKokRuaEfhezkw0GkvgOjCF+603j7WFyair3U9pRPNLX6bzzuGY37tMHmGV9KysIlRK
qbJtnzkMvBAgaAS9vRcWwQ4pzXJhyPVKzhVRD4oFcRjhpUpdwOsDycd5uIaXpRBXth6WS+p699yR
TwCK6ieroJNd1u5zg3feFDHBrcJNiG62pnNTuZzwqxGdXJKfAbcel0LhERH6TCPBXCFiVJsuCz+A
rLRgMiP3yQv1e4TmizEktnKQ1FZAE23tckQRp2G2vpKZcrez7GtL9DfGTYY+8LSK8SuZWhIFtBvu
1/JW18PNWIDAINqeZ6MLSZan0aURLE6qhYbMOUyjWiaffI9MNvNXEQ7Miu3a2YGECUBRa9+L5FfH
1mNSS5DFIxJSPp1sJilZoVSzsgu21xrpEzIebQmiVCxJbtqlOYLII+h0D8oKx2P/LKO2vdAzuEmH
TL8dH99WQh9bPD+7piN4WtMsLOv8sHb4tl0PTZSRaupc/fBHQbD245PApI0gL/12VgxtRsvWgbkV
C4NiYApjoz5mEpeTW7tTXX8lM5xLwP/PXowy0FtPUxFH+1DZaJAQNDcLxOOotR7KzH43WX2dIuun
ImJyJNECj3uBgaIsRn9mzN+iZ4JMR1tjVj8GpydTMNuXoQmXt8uuJt2+Sbd/TgWYiCkpAq6St9nj
QOpmBrJhWBLn1lfNXvURtys+XVuz7yzxIuwlFwjz0sd4oFnHwLZwXZ5nuCKkmQ8P06xmpsbZ6wzN
f784UwH2zzhRajZIrv1lHcEFUKBOzjULQBYZoXFYLUXEjY4uGXlfObwOMGWgCg2Z/Wtaoicno5rR
yQPwEYQldVIGHRD5vCBppG8ZSccfLNMPuKCNTboHnK9n9oWaIdsPefqIyHhbuWbI09LyRx5mX6iq
DVD5BAfpBFU3lAaJMHWhIjwREU+6TWtnPqvLn43unk0plI+x5swMGmIilNeldZajPUcp8DDsZu77
bN/mDdUGn30QE6reqP55xddyTMr6jCwIqRqGCcNwKTgUwukCtBVCxV9JywtnMmjFQ0CB1vX8vavU
8Wtme4dWLHcw00Cdr4RrAl8B0E8fm3P+Tg4dh+s+esl0K/L6rhPo5POKJPPMHcGJbQHnQ+KA+Le6
i7C3ijOKOz9cjQdLAtmyXLA5KahanMuE0vKuhR3G7yS6i9FrHjuoXztejk/kyUB/KKGWBrXu0BGM
3Bd4J2wgwSTJvBbmPkfyyd+w/YbbfRCdAYnC/cgIfILKwVvdYLYLHFd9KCYmPmo6nnPCGRP0fLKj
nlvYtQxUvbYrX9diXqFE2L0vm+JGwrVb3XE+WIL5qmfXbwMVAOwM8r1wsE8FBzi6euZa9laDzkDW
osKcGY2Gr22K+7xN+OOcdP1hZB3S4N5xMSOBHRXmFd/jnYV3kTlj7F26nmx8Y7UIf21D36jmbYTO
FTtHJKSDxmKm9ZY/etKLiMnon/SYP3PxfthKzReZxRHoQmrfxVvCZjRtJD1h8uZweueMYhkLCUSk
87NoagRSOaVDloGykPhWckrBVs3DqYlmUMHgNez0CVS9ehvFutECkh1BggTidPm7FNYHq5qZ9U4K
scWLXurSfPRAlLUxymFJ/lFK/MbBAM/GOLw8mrZ6mjolD1p+e974XGsDkXLNxH62MfyGdbJvBucb
1W6PXcDTgZmV75PKbKYACC0LFqPxgHAe11OHWrJl7ban82Q510FPSZeS2SnI93Zl1bqE0A2wVoND
vED0T3eaCb0jcUPszbXbCo0RsQeE9Gyp7kZn5sSYhoTNePsoc8hXMWOKJGfMi/bhIoeMTU73uMPj
qY+fiiL5QPu62XzsnRbTG7N58v2SC9sJ8YVP3jUctDPxI8xIHDo0r2+so2i6T8JxGEjrlORJjpZd
Vm84BZdYX/e6A6yHNxqvQ4nRm+uHsfHavIacgUeXYVJrQKIyl4PToIU2B8YpJZFCB8pyuNzdF7kV
8K1FJw4ZvYipiVTuYtIacZL7Hb5wnxSaCapynaMij5N71KhFwNgcLy8r7zyU2bWZyZu+SNIjMDB0
5/Ip85jnbfP2myhfGYlvH6stiJCNvK+uwl9dOE/ONB7AhDbMJ7NXI16Wc2eWGBScHAPA/bAB9jKI
DWQ/OZyvVsRFOpBMNRJYNvEdTuF0HsdCUoqP32Vd8jXGBY+pRwiYW1bPymVpjb9qta3xwJBiCbou
g8/e89S2maBPdprX0rI/l2F+bSI5+M1QvkQ1iUH9VNxyMWeY0EPgjnSWscZp1QOy9WsHelffFtfj
dvWlkCLawv4EF5DtJ7V34/LelLQU0Hno+EqE8s0C0Mtiw9Mvu1iMEIHDkrny+tCVDAwdJC7m0q4n
wN/KFytMbzRUR4hEADvpMPBQ7YoYQqs3qifbhp26YjoBkvMCVCsoU5dMGWGygjSutKFYIFz2Bat9
K+zewRZ+UUwNmG3Gl9BcXmg73bEgdiN1oX9JN/Inlf40cR4RpP6qwAtTzdu3hooviqU6FlQYRcMp
uVYcLmNcA91Zb5d5Pk9mR/y5Tt7AW+NVJOulQaBplvl5iEs/QkDF3BO8Hgscj6l5M9DErKRj99UT
bAA+Brk+h5G8dUNYGCpXH8AUCAMSG8qhYrGp6TR5KO4Wr34HzLuP3OHViXi0Sxd07+oc505cLKsB
NMcWvnb0Wzi0fm+xCaiwHQtLXoEzh0Ruga9Pva94GsCJsde3Uy79FVV24rU0mDV+labDF5Eb6jmv
mAF2NXU1kfLsAsrmTfRlUFsoPO2FoXppuO8inIK2W3A6TO9ctugbkHMkcPZQ4bj0nnn6VYTDNYGi
h9m0TygKbktrfceJ4fEIFxfwX6gdwJ8AAL9pPdRytHFqXxjd5VwKbnkEG8Gw8G/XaQlnpn7MHAOO
VI24kpCm9myj2N7ZfXm54MnaNZRoTYpswU3IOehYRGopptMm/Its2wAFF1l+o+6jbgGw3la0osny
U0S3BHy0uJmORmOos5FejWgEdmNDDuZQfI98JGezxMieoculmnOvG5iB7FxyJFW4x5k6tc7OzONP
J5WoHlruihIXWG4310Q4Qa8mjC4ae7geq154MNhexqJ8tgXnZ0cMCgkZxS/HgW2q4cC3oHRA4bPP
7Etuk5V5rs8Ghk1YP3yp1r3QqgESC3J/XkkDw/UDwaeYTZwU+WZz8udBX7UpS5qq4dquqa6y0Xww
S33jxFzhg4evXd7XKYxE9nh2T+Zkn96zzLF34JTfu6o88FaZIMkavv0kvI9rBrLqpl/ss7SfZtt5
ZRk0HiLAgvxQHn44UKNPKm43ZPOFK+fLSAyVX1znmTZPA+vSfQjhCw8iBWjPCxKSkQ1N/wPgz6mN
Uf54QK2YED5P1EzXmOfLle/bhr+BM5e0VXWfdWQwD/OPJQ67oBq7O2dhBG7bTE2zsDiyBXROSWvc
WGH6ThDyeAHv02g8/dgyhoi7+BtabhJkcKNX4cVAx57kVEwXusBjiESPc0z54SiCAgyMslW8M5p2
z2QNs+T0XAobn8m2Q5DzoxD5peeMt+ZEmdqSOmF0IDMy+5Q4L3nT4wJqmX6AvcVZzEKrFQTpCqc8
NAYKJRRIOTHEWbtPnHUHkSj18zzh3RMpHOx+so/wSl0IsQEd6XMcRnBUeWjAhGvq0CxnBdQF3QoB
hEBVoICjtRy7obq2CKMBo9L80lNKPTngdUu1hgVRFzhx1xunam/kMLIMZMjTN1z7cVscusYY9i65
mDu5ROeS8KVsC12RDHJIXgH5lEZPYrL7wCnHlybVsHENmQR4I+6s+Wj2LQ6caD9lzSdJ5O3ZDb0t
4m56zsSEsKal6fH0ScvqDCH4CvdsQqPXz0DOTSQydvmiu+geNzMkFEL3st7tuYTQvUcZK/bS+jaa
7dFcl0e0vb8Q+VkcDLW77+eJaX39XLIbOWRW8nOZAJ6VGFRIEnuCaci7mLGzG2Zk36lXvK8DVxFG
wJcwYpxciUtpz4+JTtcjAK2TIT3MtOaCbgS8oA8v2ins6pTUF2novDgIewo8xi0xc2urGF1DhmQB
vuSHBHxfNOjb1pQvOYGSuzHnqslCaw3W1GYu62EXAw8iEUAwgY44GsKmQjZE1jXMpqzkhbcsnj9N
MbOrauy6kDJHXhOb59HoHjNm3Mxet13B+pBLVg4yU1fg1nDl9dovR1cFE1tbTF/GQfXxjez4cy0N
xwvvaeObA2o3nvjMNZLANPR3maGuTMCBqWUUh5a8GxqFhD/MraBMoSJLVRsfuV4eSitqGMNoqPf8
7pMTVMTOk6HGQzvaZ9oYvUfw/lYY0QOs4ldtb1Evk8nWN8cTD/OVeaiqPSrvSy+Nmwus/AbzysXY
e3o8lKK7Yrslbhh5XqI0oT3JoAw70XD33ZbYYGkUUQVUe+Shy063C/R5pn8pC/WgDbnEJpZLwMBQ
7Woed8aQqCbqijQgouh9pmebfx3kNAO3N49lMqFMV3Civ1qsRpfa+tmr+Rj28b0eynuLq9tuyAop
OSdlA9aSvK59oQv8XtacAP4IfTYGBLH2zuKPaqiCZg1fKrsjJRy1r1BMbTEifBd2d6yX4q6f4+e5
A/pt2W4TlM11NnT7NbEAiQeivBxQsvju2gqyfAjRzFyuYEW4DmONS0a03wJD8N7p5A2l19EAPbXj
gk1AwcfXdkG2TbPWfpuyOdJvtjcSf4cSdRLsWev6Yukv1rx4BzFY7QkQ+pmImY3M3Ow7kdqsa5a7
QZgPddQ+RQV7zcQYL1Pm3JMeL1sbL1wsttqQ0zgnVoLt8cI8LiQuLMAf91jbxmEK4bvP/4+9M9ut
HDmz9as0fE93BGcC7QbOnmftrVm6IZRKifM8Bfn0/THLgKvq9KlG358bwXY6U3sgg/+w1reqiGsm
1zFRl+phGslp6DTyuQuUJH7ZXsusvhF489IF3jabeKgYZGrzdWGXkvJuIngnS8mRbi37qhjxLJg3
LnR/FgQNYp0GqBD03o/YR7B0MSbM8AGYhxCdmZVIxG/WgCMUgBtvDqec61GPkWASlgzF0gHwD/PI
I+Ktn85Q89mFqln2JX5jcgngFWjeRkvfGGSxpWzOsWF9JCmbLFnJfI+bFqNyYuEFy7+CMj/SpX74
bnkuYm8lYwoDnUeuQ2xd6kZvbejtVfU0kPnp4Ab2LCvfpoI8JmB4SNu26COAMLTADJA4LX1GIDLT
LpMwPxwKbTO+ilC0R8IUvhXn4bJV+Wdn/HAZaq+w1CGIxqJmwytcq8Gk6RORj/ACyICnOa9dnH2M
5g60Iloiw1lUfTbQ8RCmIeSWjhFM/G3ELbcoQBUX0GdRsjtvIwEmmEtZAU+aMeGUTfdD2tQLHhkf
aUz56Ap0FI6tmNPcbDhYB/lgM7dkc07tOHTNppnMpYX9/lGvIuKUNO8asVwF08PQMNbx4aZIOwSL
VGSFGzXh6S695yTrf2gt+WJ8jMcev+2agPErp1jK6Wc+K/aP+yBmOK/TX8dB1x2wza1to3ohUAH6
jje9mGn5prcDV2wwJ9lwOxFpsEgbUMTkhe75UDVoX7PHyG3o0Ui91RvWThV6Xpdkt8BPnzC8YNcN
1JP0Iv5/tRqX3kASCeiM1qweu4gpufKyS61tMjOVx5yjt6iMJ/Q7hI81CQ2tzmKwjAHBVcke2dhD
E5PI3ZrcrohSAFggnzLbURy06aXJSB9DCFNkVwGqYBPPwSPQUkiJwNm6ci3Mtyx3ulLBHujoryOV
XuLG+Koy8aXYXGLT1QnWYYop92RshNgul4nnolslp3ZTkUG2bLQJGYM9Kyj8YquF2qapZQfzKCZr
llFyBzgywa69tJuNkTpXur1X1ccblO3eATfxIfOLZ2bXLG6BDRalTVpUW937oTyokBHLVN35ZI/y
QCOKFBijIh4j4fMZX4Gd4m3kbYYtnYU32WuidK2RbhrNUQV4P7kkdN5FXfsrhJrnjkFOkO5CNdC2
ez/b7qskYvDSxRFkJ+++sptTPUwrEhoeCoh6AErIOgDCsvRywsJ7zz/31hziw760b6XaBsQVV110
1HyMrclIYGDeP0YV10hvM19qQDibBKCSfLul4B3ZFjjd0olQ4Sa58eGamg0ekceDCBncC/un6xnM
sTiEQcEaTC+8eJeGPhkZjXUXE/KywwvAf2FaXzS6WqtKj5ABberI7eYbZGl1Y/LsK9A0uu0ku8xB
nlLZr1T95QMT+Gisvf1YRPMYUOyZLgHOdjVrT0DKBi3JHSMZgvjIcCSCphFbEYNJT1rtPiSv/MGR
8S40aY1T9O8736ZnYuW9NjTdYeOdskcL+chS3twh8NVjOFRPU+rJk1s47IfKfEDIoE9HY/6hYJHt
Cx/6RGd6Z7fovHOsd4cih8oTD9M3tsNoX5dZv+sH/YdLGXakcAM5ohGT7lnA2KjBNOoDjM4a3rVH
xTwVqn5z9uLEnEWCa200rwmPxU1VBuMxR0gEdNp6adOkhklbwCE38ZRP6PWWcVowMTTCm0iBRxLH
UbtKY2c1rXi0ehvTjjK4himKpt68jA35vIgUftr+zTP991aH+2mn4dqqk1sgPDqb+tMlMnIhxOzl
7lkWgJBHA+M3pymUDFqT3uDS8p1lOWguAuT95EgFzI9dqUhA/SfA8UZQRUuNR8i6mFMKMpeJNkXT
PpTmFaGCs/b5Ghi1Fo8gM/UNI3JzHXE7ufmjR/Qtx6z51owFOYojaM1IlQREBg06+PwlFFefZmOV
Wa5xYDgF0EUZsyvhQ0lWW2MvYTNG9ofKUAahx1Xg8WAtclpBmo+dO7O37sGaN0HeXqR4CyvO2kro
zrK38ZjVBedOXx6qhImbQHK8rOnyWSbwaCwE46uuSN9NCt0o5IGMQJ/YMQA+dT6Gp8y3N07W2eSR
5NVRlARxpdODhZ5kaWn6PWkmcHCVnxwlOT0LXAfkc41ttFWeT+wXEaxkl5K50TPqzEoE+wk71dbh
d4UOa8caiiQrK4+UZSlPtZW3+7TXAOajKdHN4XkgG43vmU21CCAq4A9F7ETWIUlCFsLSsbkzGvIu
m5T49SRdE+0Bwnfq1MbGzb1srBnZ36FOD5OAVySipdm9EVHDOUD9lBfMyUG+emvlN+AX8QmVFvFJ
VnaUVnXqjWk6WPPMDfskuR8ZU1DFbGQWeHl+DKLagUUw+dnGQctyLcGA62DwgCPziobOWyHV8yqe
Al0ybsaoh/mbTA8gjV32oLtw5J2HnZFtUcbskiRkI+Srhwbq1CLLQzTWe0h1Z/QCJkEE9rA3J3cR
qG5vsL+LRwzo1oA9BaDtDXwqD94u22VaDW8Xg+EinQQSILZdpjc84TRjzmMnwSYbSCi1m6zaDFW3
horo02vEm3pQtD6G5y4Dji1GXo218VleQxpkcVknnJKq2TEGZsKjEORgF41RCQlKsS5DORppa5vE
0Xo0JLMsItsIDc3mXaQedTdPDRmXSsE3mMPxtDiVeEYmq96E9gkZ79MKq+wcxtOm7cZo7+i0ElFt
xuu69fZE3yAOMYJiS7DCj7ozyVDSn4RM7mP2AlvHYuJXxcV8ZKewL23meE1AAWD+iIkLjS2iKUOh
Mw/xe5sndnzD77G0EQWjS3o3B4vh3y3RPOwnySnUAg4/dIzQO+/pXyhwzQwMGcmuwjS4xfSLb+bb
KRsuGr3xRk53tOLw/HJnJhlzzoo9A1cUQ2aZbHvCD5gkndLBpFNppmRle/UBsbrcT+ozVCzMqpIz
pcHVkThgdSqWly4n9dJMKEjL6V43i2jJ0g65n8Zmxhqv7O8h1UZouoa7EZMl1UF+sNz02kCbQDLX
xwDDOOA0gxRhprADJ5JK4PiorW0FRwLInJOLM26dE8WM1CH+VjWuBt8AW1i4eEHzb07MaO/y0cbo
+iwn2igl0Ig1z4biHiM7+nnqy7Pn+uK61R2mq0FvP3Oub/NOS5b26ISrCIMkj9H1AMd7GYZmvWUA
dOdo/UsKB3Fd9P0hquxLPbjPpKM6lNezLndCKgldHBe3QoZGu7+uS3f2dL9DJwS6Ag24wwDGSOUb
um6zwUFokWfOBGNokF0oL92zQEe/W7hzxPdsM+12AYlMqCHZZyRuunHKlGQR2//OhvB7rqCHlE4R
wTVQKwtRlx9UJDbFVO0dwVpQ6VBoaRey018nxPxu7Y27HrkGHlH2ROz0wdb18Z01y4s6Xe59CTsD
vTWOz7BccU1LwxoPyZA+4UJRp4x5e5EQ9WjBIKnG4E5mZXPQTe8lYXepDIgQQZ5RWdmahjx0YYga
J2qrCpbwhovJ5wuyt76wGqTk3vRaN+xF6oai0bZ1k93VeIeN2D/4hnGvt9G1k9hPs8R5Fb3+5cGj
RS2IqFUPMm1vGM5l9M2Ki2jEHaUhpKqZGLesP/uqvRnSG05loW5tQmxNDQvyCgFLXPU4+WzRBh5+
/TcXDRVIqcmAHjLXdAXi784EQDwiPd7GhsY1WjqvI269OUY2vkEUmnZ+OIyLdL7LJg8RdOGM8SnQ
aB+IbETK1BKHGM9ZRJ2Mh2VHWpoTRnf2PNLUsXF/hrNOU5B96aXtpmxoexohFNI1O9jixDEPfWLV
Z8wZT1FLkrtLtcNAKU/RuH/lon0eukz8DBySoSpR3XP0E6vRDtoaqgBKaImAt5l/yOoCkCs9dcS3
UYg4u1Sj4DNK78mco87LqTs5848AQHSUNPmxrGHRd1pqHBqy2bBXsOiawvIYue2xLGJI7W7CbkY9
DGaL5Qk0DSrdHPiyToKxRS7m0GruJmams8wzBHIEwPgLZ56S1mnKvGWkuCCguIeNY2bRs8idY4HI
Vdo/C8/Mzw26/LTOGbyxr2o6fe8QjUwggtRY8URzfoD7NTnxj8JtD0kOsIad8rU3OpSKAVgaHF4r
V5pbKNRUwhErmPQSoiCxXOJQvWxWmg4GN1UYraDUvVcjIgQ771YCBZYPPR0rHsylPEF7E8253cDh
OtbO4S2o2KhUhFVsXcdOn0Q/saWxco2Ckm1YXDN1p7JJqLem8NpVbkk9Wr4WwJ6PzIz8TWvp5X1j
kbkBz7b7iON8B6Esutij9aLOdmCenbl8lE943R4m4GBez2zTHmtYE85zW8pp5ZbdFSHVLtbMB91H
KVLalBRTVT61jXkL9RBBT6i2dZXvypzHoaWWg2dAwsJrEwYzozzNGeGobjlN2bsr4yPPwQEpp/Ec
MuNblsIYdkHeZCsaCRbzE6IGfV3rGYIY9l3l2G4Rs9E88GFyTKx849L4yL54xQtPIRA1OBasy9wt
RFx6y8YrDuijWGbqYh+HKdtIbEwbpRsoXzFva2SeVCRqJslDoUs+f0rOvGOooPTsnqSR+2ygFfZK
4zWKIxBVIVhk1KGGZn8rNMsGN0SCxm+XGyg9rGC+0wKNNBUH6IZmnhSgjUVM8jkBO97S7fvyWo5J
soz7+LOvuQKWGIyqPcttmOF348AiXcNbHXS+trSy8s0gwmbX9LAQ/bnu7kYWeQ27bZQl2qWKGpsk
5DWJvQJPFxKoxvaouAlgjQuH2Uj93CCMf9VyiFvTVNYHnW2hW6eXUpcIXUZTWyZz2kQKzXriovUr
RJKZNE9DaR8QwFnHMas/Q26VFTUvmizOSD8IWwY8KMWn6UYoOPsUBztMxiW3TkXQri3E59Jz47WQ
bMab4crXemc3SEXYjZ9Y8D10k04Eg6luSnHZ1pQENJ9KOxqJdPHgvoWF8Tl0nNRt3YiL7Gs25CMF
Bz3E+VdixhG5n1pZ0PQ7U31Uwbxd8bXsIWafd9IA8qeF+0aV537E/IfBr/S98vNsG3Jmn7C/hCs1
2B7yJes4cL+sECU+hQ5y6dTtaWeCE2sW7iKwoUu/BFKp595KDGJXmqNDj2IsYxfftNcJD32LaG8j
qJbNxD6GOqhUR/B+XJf2R4RRkXvRlU94mLDgMCGxBAozGBOL0TTSW4Abn1AtNgrTQE6vGPE1ssrq
anKYcFeAjUQrXxGjwKMTdU4TITfzHTpZwyuRR2r+B11eX/EQm9Zh74YXsB+EcTQsRr2pu1GYMpWw
QDr3THhLHj5+6XcHX3rI3Wq4CE4jj24ReqsujK9OVDLXJO6oNab2wc6WpnCiS9FNlJqFm4MkdE59
1o5LIbtxN0wIxvXJCfZqwtk3mYNk/E4hEYVDfOaJdkwzo+BGoH3l7NHYgWIuhx8Zr4aMpDIRDCSD
TtqwSibybcOQsSuGne7ejq2TpPhZRDS1cwCpOFup+LJR6R/8yY7XMFvfLNqUS0ztirN5oI+ox4Np
1RxRRFHYzJCJKmZzMpHBVQUH1tiEEecZadnzuFtkfn92s6o/mx7pS2a3j3cl8NO7pqoQWYVbGPyM
8nPRHWqnBcRn+gcFAhvnOGwsyKlIa+ZAv7bMk63uUZt7DLUWSd2kF1G+ybwjV8ZKqsOAEcjr0v5k
RX5waqf0SDDATYNWeXJkc6uQuO/TTFIfBDjQonBLM8Ajhxo0zP30rXYFd0tW35XAPzWzTaDDkXbr
DLI/tTJ5U1jh9tIPxdqAhYkiOwUuSCLbSqBsVQ4JN61JZeQXzhElX09JYyb75Iu5b4gatXodszB9
0M7SDeQB9F5B24lOAzMoIqXa+67xL98lOk8jzZgjh5I3pNsf0FvTkxqBglcENrSTHK5lKtVqID9s
a1Qtu+8kPssgwcJE+GUzjhl9SBSswiatN83IAp7t4XgQtjjmKKhx/ccJnaPyjoaBk0jTi56ig2MI
LpO31LuSYFe9i3fQIrtlEyWXCtznOXHIt0dLiLRTnotZJ+xnTr3VOzDhifmsJSx00iraefpwCLMu
Pfpt89a2sEQUuQgF65ez5smdPerYsJqnQR/limO5WjpZcrKUereqfu0YOlrWUm84CXDb0Q0uGK0K
tPTldap/UIUyzh0RfoU2KtTY4jqAo9QSi852f3hFRk07XMUPVZ/fy4wckBKqGUNa9BQJdoAo5NFg
0tmMwa1oeZJWcrCODAsWPS7y90GY351tQXKrBuoEyqn+YqMtnYfDR9QobwZwWDZhwULw4ZHduDEb
FuO6y+sdHIyr4OMJmNnh9uFZBviA0DxjwY7jrSztR6hBlxZ6vpFJVKko0BjX2mqf1JQsHYlzdoJD
OJfFTwaDicaIyUrGdCGc+oS0IF8m0cqEc7rUSXJd2xJYaMdmexl7PGijijXtHGDLhIO6AWla2qAD
key+RNtfmtZ7Cj233FSIkIcEF4vmI8FLoQD6LjkCQ0mgVa2H1wqFao8JZxHj45gs8063prcei15g
RN8Eqd2GdliUtf0epogvvNF5tDGrwNgEA0k0gB79mEL/o67ZKbLZKhe1RBfQNj+kefb8Dsorxtnc
40+bcvgxGcUtnIr3GXuh1cyumuzk1z2fDdt6KMbtfiIJoBjsPc7bV3eM50BzJ0HzAhYfJDUW00Xf
EVgUohFcmPZ4o51xrf7E/bkXwi/YXq+smpWSlX7lbQJduke2UqFOR6a7yqLxZJJ2v2qlZi5iDZeA
oZO5YA7tqzuA9ZuvGn1Ce65IlhrqR5cNzYQa8hdTX47RAfMLgcDsN6vBYRuDKrrq2jW9GFRHS6N9
LSaFImaNIJHnhR+BUagYQ2hIYkNag5yd0CrQbRfSYYQDqyuuSfisarD1WYeRvMwm1AkYMxeaZ20K
kaYr2v2V9B6cok1Z6rGMbRJzxgy4D85BZfuxMrncJJaw3LrBlri4FlBuJZjKlblVriE+SDiHK80O
HmXdVey+Sn6De9An7c7VZxEnFBpBjwq4591kxY9vZJpYeROJW8xJBzzeiDoV7TaL7iHFEMVN+E0N
nJuCu4O/6A7hra09QKHQBaocYLd05siuUrcAmRVPIFKyK6Mk4Yr5wUkvyBblwhTrqjUGqoiw01aE
eVcbgBnftWC4D/fjXo8rKjLIywHgXZs4SmZfYq4KUsmoT5l7Kh9sOxDKEZ/RhrpHKxyR83OVTGTQ
baQ9tI/5MO2msL1RUz533DRwG9me+xY1cm6mOzq7hPhJ1a4CplJ0hXHJXBXWQY3m9GwOCt8VEXiU
qtyFYgcRiDSLjOWE63fqlfZvCcWn+zAD41aBwc6yxNtbesv7UtmhdR4qdrCHySgxhEB7RzCGUI4k
OhSP+A+0fsHJh0sMmkHJLJFN+y4mO+4siHkxiJSIvggi3jMWxCtoMAuwvDtdQT6yiCRZoAC8OgiV
zBYTdFg4T5WGF8R13PVomk+dQkHU9mF3EHhYrizvroM2DgTEuGrV5u295kbb1hCbKJuG9XRWxHBo
o7qGB76rjcCjUTADXTs6FuJ+bxntQ6OmR5NZ3Arh1qdnIMqR1VPf4LoYyLYyh/RBNTFasNJaTzzJ
Ed9oj5xnBRud4NmAookMWKB3j6pglRHGwgm/cIT27ZU0e0wKPjqRHUMsf1FeXeOq3zvV9Ok549ZA
MQppLPkWZXYJsPJsmxp7udDwQbIvqzr3SGZze3ZgA7vMlHeka17cqg4vOfrtMIJO0vkORSgzo6N8
Y6FL7a96Y9NPnX9Oknzd6KyBQmuOLGQwB4DPbk+q3zkJucXQdp7SNgYlnbMmjBL+chzOjlEbZgHn
DYUK6k/ICgKeNQjvii5j2xHTRsxb/pq5Q3LSmfRifPAOE9jDHeiUk6eJ+uCmWbTPFcMns/LODrtd
n76NrskVR8ui+3BK+MipEHvGiB9zJNE4edk6UARYAwxpVTuc+yB9lIWPL89SiAUKozyZaTYdlAno
m+3bT6DntJ6s3KAX/CgTm02YaW3jutK5b+YtHYq63i5WYUWHLsWgThWKNr1AGNQYfEthNyw53RmL
dl4CK9faiDmAvsSzSJTWcMecuHiEVnpneVF8F/f3wrX9g9OQQBCOTslqMbWOXjsRmGWQBVITI2KP
YfYsff1T1N4xI9DsyUKhZ7jeyF2KeKRKLPxbEbB7itO1G91ZeZC9CygrgJmtbF+qbKPiJJ2fzeKQ
1il47yG4loaIDnEQytNEWN7U8F1AnrG2kUWbN+JnPSHy7VnE33mGfQxG+cqUod8FrUmCQVrw6Xn0
JP04cbSiiJtxlNT0nYnL15+YOaC3YDw0SvVtxGJPIgAzHsHhiY7pJJtunWXYA8lAyBytAzPOEhNy
SAqhoyVCgbtUr0DBTotB1OAxQpc4PoNkeK+mchApyQJD3FuX0ax3CrrZ+2QS+wj4p+6cCd+dMxIN
b+yAoH0ikVDPpUOodW1/MpMkHSJNXwLWQstAj5JD3Mib4rA+Gh5ZV2YL6d5RRK43chNM1gPdPKIk
PUsvKhRfjkl30uoF663eM5Dui9nxjOe7RqtwbGS2ijgvsMe5j6Mj9a1pQz2vQpOHSR+dvcx51nor
JIz5omaJjSztO/o/nnIxGaopk7YLD5sdsVCEdZYC2txcH4PpGZATZgjNhGaDbGBgLxLjOHV1dOzS
6thVvXkVXO1rJ3ectds6GMWj9NTP2di/fuT0AOzGNYLtHTNZo5/6rBHnv9hxaq1S1t/Yay1Inbjt
WyQw6z4jW5c4phjZ7LGtOtIUm8eE0M1rNP9g2q5nFQnDXKM7TFzhuvN9nhOJkz16LctfIEXRqjYo
G8sElrT08/acNNh2C7vdqKH+qcNsPtTRxdJ8bFVV8xXmLfneHYMafDkGlqpVynC2q+tVzbruMTfn
rZEyDnVNTkZeT2oD16W9JG3wUXHJu/CIDdNAig3MoSsSuZSu/9TE8TptcAw0BJYsmF4iaiNMNPeM
7dBoL+CPCAx8Ex6BiFU7vSFr+8RnmQ8Md4xWeJveImcIeDZDBIb3Q9humpDMqEWb9/ieuxqqts7t
IKYVAi/5hUhm3gkcecDPyl9j/Mp6wzkaUeDz2dj1JoVDgXff6K9eHDd7gSnODEV9SkP3phkNbVUX
2tuEcQOz5+aqox3bZrF372u1dxoD/WW+oRldq+eusZFNus12gIB9tpys2g491THpB6Hw32w3uE0e
tsyUrdzakyWsB5lGZ5MDL8MX3ZGOcNI9gaZPpCjtIbSEbsZEA9CFpyu5TnKe7DkmH8gGBBMEuMXt
uDkrAMqLRsafImcv2MA75bY9oplyj56BGHcQ5VUWyHLDDA6sje3IQI7JTBtSDikRGDA1QLJsJ08a
akxG4OknqPYHjwYgr+H9tWaysiQORsroJ+WraKv51Wdfusle8jXCeQS0bEqxyG2bLWbrHhq29tTY
HXlfRmsto8aw9m5yMLSdHG5hdE9NNa54R6i6fIfkR80+gaFmeBd96OF3U00Psq6vITPaUs5vPudH
2AAK55vEzpJ7xbvdINd2EXU8rYh2WHVZQPSkMXb7AsW0s6ZK869mjOANqOkWcjUymQiTg0AO0I66
vs3tn0GIuimcXgpMLGtXQGh3pDgGJqrtxsEGEDI/KTvrhLHBv/LczCqDPVKGjrsNU2j7OQOcxway
GqPE+OJMpJ04dA6hbayo2q5VMKOsxhlG8VHU7CTaWSkfoT0OpgppN+miSDeqqzswoQZBMMzZKXGR
l2s/JKsxLx/Nkj8RMnZ3pvXKcpmSIyeS1U2+4xB9GeKPVVwRG1sMFGCKN9HHvcdZTv64pa9Gm4qz
wp3GmcxeIIiYI945uY3oJoRDpSfA9/i3tsSpoRbj4C/l/Qjzf1kplwZPWD/uxboTvJSElE2ke0Db
RDQXVY3LMjTgHxVJApo+2NUl+xx/AHxSj4icLQUgIvU+ehcEj5LBazPhOxpqLtqqcl4zibvRV4QP
acknsHA0nxNhPqAoeqcDiITiL9bGhm0xJlWp8gckSGuPDBh4Y6zeXbgSoCjsJh3YbOPDHGv/uwic
ay3TR3YuqJuy92owIvSMECE6Sblt0nylobPrATcsJ/ZLlCyrlBkWIL/oW29Y8js2TBVswzmGwtZt
fsQlNRe8Lfi7HlY7u2VWaN5an37Wz1mxBIKNc8RTvHToXErOo7oFAKcmlOputmAkwIR0tH82mXog
JYbmk6Z6rKsF1CENsW3xMkiOuNFJikVA/CZFYqf4YxbBJERrzkaEyIGVzumFw2nZjyMCi/R50sd6
o+psyxQx2VgZfUYOBWrR6D2kv4pOptWzu1bHQuCgDfXZ0OD84wehkBfTC09FgKgu6CEnEpy8yaL+
uQd+K0s+eTbu6RjGe485l01sTDyprQ6tAFVzee2n+a+M0JAtqm58lVStbatjr+nIForNjUkzExQt
LmGQkJKxcd9pX2EXnwivnqHFg559c8+cMOcDNMshulB/nP+aw/mLeFn8KwfLtLFpmIwjGDfrJk6w
mf/7+a8crBD/U1mGlbvtfUOtfYKVJGcs10vwyV2+HD02M4iVUO3NAKxGRKehba65Yb9Ct/g5K5WX
tkICPdTmwaH+Rsa+1ctHw9HPU5aWB6zBZ3QQ0XIqfhTh8Maj8j5JCEW1suIm2nYNDYUiESkDTxav
dH/08gibs/kfMMbS+L8ZrrxR19YFVGxdB3z/xzc6cWa6kafcLZX2zDADd1gG+BBHC7EOcgCEeq99
3dhbV88wmvWlQKiBgV4rLJgBPdd2bZ2DrtmxKWLjOYOQPU4wgzkYDV1+K3LWI4bP5hwmGyNGfWVP
5Q90FWlZAF5hahW7hzbAYVszz5cJCT6RKo5GYR/Slpumrh7SEsmHmmkkjZ3ceiN9A6HzqqXD3aBp
82XE+IRNIF4I/3nin1ywqD1GEdaQcUCwl4TVzvM1fB5yqLfopa3qjmrjYBZbXQBX7Azrvp8Sfnlo
HDTDQ5hdzicMBwYK2CMKRPycWszeo+V/HY0d1d4Jpq5AFBMQa0EEIAXZ868bp7QAMYItOhij+4Jx
Ad7QJqi7Ym9CvgVps6o1e585tlo4MfqFJm0f0tbYI/R0GHziWwGlZRvhS2O3lylOvgHnfOdV/FkK
HIQxt6+RNRpe0nEvAhYVlbaFRQafwuZK1OP0LvXGTWPH7205r2HxUFXzznPo1Y6Fprdgm878Q9ef
HAkQIH00vRXsOLw0PcCuSsOkoPrbEIkX+HgoKBmFcK6JT9VU5drNbKob3TyEgt9o8I5j+Vu44P8T
Yv4LZv2nu84zhQevnzmTwTbxjxdjljcmF6QJe9clX2SirigZcsIJEUxJULlj9rMhZWQ/i6b2t5hU
sYXxSHfRZeOIrM6u6n5OTqavaocp8uwB9R3tnRYIX3P63ciaANHefsF7DQLFxrjhRTu7Rruhx4W+
CkECZRhf2SLzLxR4ZLUZeaBS/oiEolwY47rV0iMmimknajYU+LVnk1TxbMcBv5yHg7L8V0d1j/5s
RSlBCC9ZEfGYgLIJqoW3UTcHMcPV/BKNuFNk8we79yzg2ibzVp136mYwh0ZbAkyhMP3rc836b253
z5KWZ7r8BDM8o7d/d65Fee+DUqw9Aklfwz56keUh1drjaLNsi0NGP1LaPSKXdA/bELQuCXpaQsB6
KkdB8Wi+DQ1NsNMTbEnGWtv3oPfC4NOzGOp0GhvOIobhUJbP7PQYo6mdE/WfQcQdmn5YDQxRGZyN
2txBqzuUTfuSZ1y5nnReXH3YDTYfDMZgLGJgASzho25JT7+enRT9GEacdMUUZc+r/UxLxG5V/B7l
VEduRMAf3KK//rDm0Ik/Y5FB5dguByO4UOzif/ywAj3UbGln3lbpxftoxJ8SWSGg2ud3RUbxUrI0
hg2evo+D/+2aijU2SGBgs2ufRICVsPqXv35Bzn/DafY8UxfzYS2FJ//0gsqYm4OZj7d1EIKxvIk+
3PQhTSBGmcOqGoZDLrS3qQfgOYXuPvcPXVk/ECdBmaUj4kM/T3fP7TEaxieQUz0OmQKU+GU6fZ0Q
0btiw/UeZeXBnKGcpg7V1HetVwN6h9Cg9oPu/5l8xdFAOZb2L5lbHMhPw2fH827VNZ7kkocJNWaP
euGDyqkw9c8GupQk8qwYCHvW4Q3rpEOcVXs/BE59mxr/PGQAPG2NBflg1EvtZ+5izoI4+zJVKjij
ExRyFn4HKaVN5q0MI91meXqaDzqj4nrrzegtUPR+jiThIBx5KPHNQJ97H0rrISyn17/+Hsw/0/Ed
wW7LQncIphZepPGnsAV0mRMEeM6pgle5IpecbArwtorxWOskpzK5N6v0FkXRJwTY/SjyH7FPRZ8S
wmAOcbVUM16ZpQd5tiMIK40uIIYAG41c4BzHUQceGuWCMbjI3F2LTDxznJMM1mQKE0c5PvU25TSR
F59ZivtTq4qbYkSwmjPo0b+5SzsiGmy+OWE28UGU7m/nyP+Ppnkcy69//O3jZwaCImqodj7b30fM
6Hzlv66Vf35Sq4/2Y523UTve4JCN91/ES7b/+R+/PfH+N3/4b6xf+Ff+p18vTaIv/v33v+Cff3HO
0f3H3/5P03xkf3i9v/7CPxNx7L8LaeieK4zfom94J7Cx2n/8zfX+TraEpXu2bQjOOQMs/b8icQiy
A6fkcgw6KOZ5YDRF14b/+Jtu/l0Sg8KfSMeyDEfK/00kzp8qbtf0hMH61ZTSleTccoD98bDFfBeY
AJyafWt86wfq3sW5srStM1DZOGrfIKViKqCjPZxTTxWgBHXQHuRr9+y9Fvf1dbzYjBDt6hPi4jak
fiiejdfheXyu7iVjHevU3GD3oZSGJFjBgT/+7oO+/lak/D6ARZ9f379ql3++fg7l/yLsvJYjx9aj
+0SIADb8bRmU90V7g2Czuze890+vBUp/SHP0h85NDdkzwWGX2ebLzJUuTzLWE+Nf1gTpUk+TOGmz
k3CJlYf+7mY5WJS/HaLxyBwXdvQVfdm1vPSVA0OA//OVhBDAMgZtq3TCN7rvxgNBHpoiPaeHL1EO
dv1vCgb+f78mxyuTl5veIdhr/3IAEGmtFXkZZjvT8dNtQBmmdZITNYVKFG/zqjP3qyx40X1DPxiu
O6wPtinncvS3k4l7ntBvfMvd6NUgKL5kbt2T0HCMtUp+j7Om9Dm+NnQq0hNONzvO3fP//Sy7/2x6
+XmWObzoFqYondO5/S/tDBJSbGTiH98JaZJd79BPomOMZ42RoIEneFwizjsnJc2cky/xr2FF2v98
9/PnQld2IdSjYyitv3D9k69RIVBgpkT+bQXYb6qY9yJw63OQykNoxHRzZCzG/dxdZ3bCPvx8xcTZ
PhgqPahF2O8CUZhHv57M489XLXWkKzkggU55RxVyPCJsWInnaOay73J/yVD4rXYFuSeCiml4WYVV
/YmsvMx7qT7UjoZxalXwLe9tRJqkdqqtOiqw44vopd4y7BR7c9elX2qF1qSejVNRwD2ZrCw7V/YO
Mxm9JiDxmYq5MRwZhJhyk1QDmApumh5xgmxkG6bvzAFLMHIBiaN1WuEUAAFPE0OvRPB3Bv/cWqJl
HhjbIDW489IruPVVajobHW3gppcu4zymgtOzG3xli9cHT58LKHs5bv7vV138swSHV13jUkLLjaVq
vG/NeX36n6dWqRiyqajA3XH3Q1JVFyoZ6qjEka39ReBkrLfK3e5zHOPy3CvH0Z/+QLwWXbjt7Cb0
jJtIAISZhYAwqHYPLTNwTrQMRyNqMT2zBy/L9Kq9yOhTTk521qIW17UI5rR+/G+O4OJ/vYU1Df3G
NFlUWVm5T/7zL2OVAaMu2QY7cbKJQ1sBIIh+aSpTv0w0glCg+VZlRAen1cJ8KCzbhVcN7i3Sg/wY
6Mk1bEmbvHUCFNZwrm7dS/Q5/rI/lKe4/5vnnanH/1rV6BYyNQ06DuBB/eeI/D/uC3lgY9xBmN5q
TlBe4/vAoWPP/iI9PhbhycIfOQ0rW1jo6+3Ubceyx1GUaswcY+el5ZVABVA/ZFIR45oUcYBOPBNm
1XDXFJdmEukZLCc3C97BYW8mr0OvB6um2TWZMQpufrrXymrYyyA6DH027pLJJHJc9ckh4P12NP3h
rKVNRykz3O0IGXGDTR+gbR+QOgWGC2Uk6ZdO1pRPrRx2U95oHskGuHyEw9/SydjV2NXDScyGeS05
FrOY8vMVum23FiJBMOvjlh1JeIqOIAYBKfke+ltj9fCjcDOijS7rJhPz3Bp/YI1rh07IQDeTFZ2I
+Bzh57Oej1cy/QvTqMARMkZZggrICxW0WVG+5jR3bCmLpTAu9FqG4IvkOoJRaSMZw8uAxFwU3S+u
keuJCECcnROck+sWU85CM6snh1UPB1e1si2ahvpmUZjdL5V0vkeg6cMW9q6GjIOJsqXj20noegbE
sFRifenE7jdEC3+Tk50dACPjxIA0FTjOHZ7hrA0f7Ca6khfpVkrZ3y0dtqdQriUYgL60eMtm1Sku
uLehr28Dc8oWeT7iOa2VA/x7ZRGr3ZdGamaUfJIQRy64yfDWSbHOsttIILGc1XDmNKRfIuUUJeKN
erIZvjLXw0xd7uVIJz2G3taJ5CHFCum2gYfDgQFsmoD+2yga2yRxKwqp9d8NU208C5s+qo9K1OZ8
jJWR0Y+SeiOv7zlr+t2QN7S/JP53rHTvbmlffWwylH4TC8Kdy+AhNY6AwGmTb5Auu9I1VmkD6r+s
mmVf1+8TubdICf5ACCH9w1kAHEd3NpwBx6iD4UXrmKSIAfFIy5iYTg4Bdih1gv6LDZvoRxlWDu7/
mqULY9fU2LfJLH+DLfVSrLzNCAzfJIMD7S1MalaIDnppoBNlmu8S1EHr9Y56HgEXgjf87ywrjLXt
u3I9FMZzYEpq6dUB4PPONRSuUMmFthkPCti6VuiRpRjkAhtoo8Z0Roxep10pq4OoGqB4Ki02gmE8
FgOgsoSfoKtQeLmNrW2L9oqwpAMIJCymNYV0SD4x+C92Mbd8pas/XSnPA8BeCRBzkZkKNvCAaECH
K9pJ9zwTsEriktub9duH4ekYTMPTlyy3/9hW+wFVq2KeUkj4ThCOojDcdYaPV0VWWwhtxNMmB8Rm
AfdzxPTpursOK94qd3Cv1KnBdLuhSVoOWDhtZuoIA/BBSpdgyajWS6vRn36AU7YO6FSJ9J57lpMo
h7hQGYENceX5VJovJZW3uDhBm0J3wM8m9EetYLjgf9AtKrXUNkyvD1OdwntndgSv0BjIu8TOsiOz
hp27etGo4NjkSvPtMtTfhqFObj3HBFQz2uN2TPdhGqYHVRuZbetKuolQPMq5r3TOuu1UkH/13GUa
z62mnClxg3BHhP2Evxu7TkSB6dyEalKJiqnDy231iWH7raMylenWtMyoIjDnNtXyp1d1MG4YT5tV
PHeu8v78rcAMzeZNDYtjsOCNOu0Ny344VLYyxwGIM7e4dsmtN7F/dV38IfxPEqlnjdLXgPLXJmCe
qBKQX1TKFzkYUkgUxQ4mCm2ZRb96LH3J3BJjh8HIi1RsEBXomdWPItD6c6S7L8Ko8BYN6YQ5L0BT
yCZQO7CAGiIVNlGBRTd32bZ6zfCvNJfm3HPbZ1a1nOwWygM8xzJof0HBIEqpBxSXxAoM2+EUOADt
raw8haxc1rHs3XI9qW+gDSjiVQnHFNRVwkco6IziVWZ0fMBdhs/QpZolK+nsLZ2VOw0UTwjMzQ54
E7oMqlvSDPrKBNd0d0uLg/ps/RlTfgLSEq3ouEk3vlJqD8aj/bLzCYX6c5twNPcKGxQMZwKPIdZW
ZtRVOV4N7uspXPRLysFEFU19smPbxNIjfMwRfXTsowneAWP/BTS03GP4huF9bjyWKtUZaKHGwQDl
owCD3ECTUvZlMw/M4srZBNQnuxk9ynaUtlu/aRugQqm4UVqirIu5ebmZz7Hu3MaMcIQRr/OR2uNa
P+WxWaw6TIo1cd03Tban3B/Hm6AbZtnMbc/CTdNtNzdASzGXQYdOjzzca9a+UzXjaUE81aN+pSiR
uAc2Su5YkAKWUbQzVTfalVAOYjP/iCPqskgsztSWmMMm84q2nndvJriGg+rEejIU41+cd2vQHfkt
kWRfC1UrTlWAwd0iPrD0U9bdFGvZJVccsc57/0iaOtnbZauu+1Q3vtwFETDsTjLem0oKszdFU5zd
/IcaLNp9JqE7tb0PQhq6lYCHNsTikVHf/YNAnBqnfbS5uGuxrD/1mK6OKBqSA0VpAN8n6JmNoAO9
ZP9YtDHzUJbLHKwlhTQWLeI406u5Vdyd+8X7IhN71aRJ3a98616JooBUXDcPrd1omYKyQRbxVx9r
Xh2C+Q1EjJXCD/1xH6GMrxvDLk+uaOJDJNLJS5vWeFSq2i2UyVR+BxO0L3bZvlSNrQFy+4Q1FU47
pF8O9yV2RS5htI/l2nAK59r1eGRitOjYkjD3Nh8lhdjrnK37VnHuXxFjZ0ntMmjSU4hFy9YeNi58
IiZhe7YmE/g38NbvrLjERiB/2UU3kBe1tB2f4F1byORow4bxWgTxR93waqpOO14ayuaduXXemh+U
nCZ6kks5rn/a6aOOnvosrtEz9UYeoDD9vwcSQxtMPJfCN8VF5lddTPGW5lFkp0A6txGnwiKqR5Ur
HGCeHjvRSCsBLoZcf5Ruu6tU291S38hdyAUx41Du+Gp3EZFNfB33diq1lSE+Uqm359BWkx0xWRer
FfVzhm1Cw0n1J2dK+4TzkrCsabavExyJRQM2hrBf8TI0Q3V1yvS/HlZ13hCHt0JxFF0tjrzsCMaK
pFEgj7pzMz+kZnD1K4R/Ez/PAR1bP0YV1dq9Tm7Yrr/c1tnqatet+jFSdqJ38dJ2MGVysyo3Vg75
x6oM/YoRct+DlecpSV+DRhfrll3u3OpA9yjx0Q5Rk2po7FoDQ2ZsDqEF4D8PpIawD7LdrJpHmDOI
p6sJU5qhLK0IF5dv6q+OOgW3n4fCdL7KKXceMc9D0mLwlBUrbeXI8mqnBjcrQkk7GyTdidR8jCNB
Ly8xjs+J7NArrd5fMX2wXjPLJJOh4pTiAoetZgyo/GD3IF6y4tD/4o5yX4TEyblsx+vBodTXauxf
OFSiPS4F+pWoEXITFPZKs59KQUWC2xnlqsBKbtj2u2aB3dQD6DMuoux6HOw3ukKxUetKx/AoK7dD
B2ZwCFwq1kQMYiNgs20LjWh/nsq97OLh6oZJtExF5hy1xEiWPfWg5M+Efp7o0EuFCB4Gf2J0mbgC
urnw6pv3KjJOhmJc2sq0L1bejZ45us1BA9q18CuCxEHRH6IIF0bdbdvEvZZcUFJJstTIiBfnfQ09
TKn3RpdcjSbkXJxv61hfRCsyxMzd/a73UpulRHbUSHVVcgxkAh6LcATFYgMLAGLZN9Ej4ukKqF9h
Vfuw76i/GClPdnKMJ8RN2tvPZl1ac1Aykto2IRayYQLSPTq0NZ7UiZUgI/waq6V+rHNd/OdDWsFm
iNKxJI6fsk/zX1c7rf7qJAVFZH1gGRN34K/UjlnvuanyJ8kmGh9Y2Twj/sxdgdkkmLvDuMUAqF/k
I59xsOXKLi/tW99uhAXcvU8w/2GBiZhfzJry76kn7djjIh78jxwpEIZEh6O5yTe0zRAmbYx2jS1r
VQaEFMYRoaBVDYmCF9bwVkqANjOMSDg3Wi4pHsrdVZEmYh9L3Ig/X/08UHSDs8tYN6Dx2HAoO9Ft
3PF53QlizUH6QkcpyJSWhbhPIWiE8q2fIs+JeM8HNjN7VcmDlybvvU5v+tvPd1qaf4iA1ZK6YDIE
9NAeR73Sjj9f1SwMkN591eulr1OZN5DMUiiniGiC0lctLYuqLj/skLeGarQbznAab7hELn3t1XpA
aX2NWBk2de3i5iAoyOuxKr0UJXlJeZ/REtFSjy9KRDDD2g3n4l4+02f16j9sW72mRz3ZW+9jrt79
i3NR0pTA/yKoI8Z/cnmMlKt5s0/ySB/ZnY26QJFsvtTLqNwIoREQ5epD7jE0fssQTOXFPqk7pXkN
alykrzVgiXNyMK6lsWKr1jlP7+73OvfCecd+0ToyfxF00vOImHbrmrur1NfBVYwnTSbBgwM1SQ19
vNPEusCJWz7SPJsd+2ZygM9RPTRQJ54hxNYC2IV31fWfPTehU+/IP6JH49LaBrg8cQpcNtw2xkA+
Sz425OOeWBkznoj454mIMU5emj08n+R1tRxe2ovuLtVnfS3uVnEx/zrfarOPvpzHdAPFYOjc1q6c
wBYw2h3Pv2goYhA0KQmATsG+GkMZPirauJqYOGySaN816WKR4UersKbunODLeK9edXka3y3clsfa
25jgatUNH5x+cc66Y0nBF/C1eBV+mH9r5eR8D39t8Ux3wKAkwQP+kbyKC3lW66heE20tyIQIhFes
I9QTk6gOiXHYOwsUQw9bjMFAsyJ4EAW7StPWd3Lfy1qu1iS0s8QgUQW8a0Tltu5IW6sP0jD3EgS3
uwkUf/mRhsojIXdVwQRk1ujStXmu/oLdFBf9pN/lCzj3BUV55zBSNulptIrtbkYth7fkMtVUTsDB
zT9VaNukNa1uk5TlMtT8l4YD292PVMyfxcnUt0WVeORtInuZb9ze3jECekZs8u1SNBptMHn25krl
6Df87DrFSAsuUl+lFCRDrOIIQRLwAiVC/+Rv1fDrHsJTI76at4HYw7Z4zQmdwDOhJYtYuQolzt0U
6rZi+W5eCz4O4tIEgB64PRjvtSf173zwojfN3HNfsY76vXpzPuSn/tbFF9V8S2POsQshV9m0jY9y
l/DyHcRVKtvwRbnnL/kL7Dfhdf5qKkIPHqE9eH9cFzTbkoTStR32Kp0pCnS/EPYRl/iX8oXWmUXk
Wf1W7XeZs9Csz+6Xvw3yMybBr/Dob2dOcut/z4smrxVHZUceBoSo7Mv47uK985ifAP9p37s3AOhg
0mhaGszd0+RY3ybjNmLUS4MvI33uPP4ul3dicLjt1vhV13aGkuiVxt08WUdxrd7il+mNXMOD7kMQ
7cZl/sv3L611Hk+GUy6GfMctJCGq+q3jMcYJ7mS7ihqfrsNk31K86pnWISOizPxG/YqjOKN9BBc5
DNnxjQ49nPWL8CFAaEU3GMNYTIubrPYqV/PmZvf34RPGn/ta3TGHc5yODqEtNu0zG0BLelA2A5gA
wyqqziFdkLHhb4s8X2v9idvMI1X9rdhGt4gNz7GPW3Ub7If2EqwdSG5XX9+Ov2TCUAmQ8dRtsM54
1Uv3Uj+MY30tnw6fz+LVeXCKNN8D7aN+h+tg+f1BVjulY+CaOiu1QbWxSuNAAvNcFFGyU9S9U479
KRVu6NUFz3lSMzvHEFEVh3qX0qoUOnh0WO+zc8xSROnE06cPyvTewukK+xL6AQRKPfsL8NbjTHrL
dQLt+rMcc/3aI7PjCF5VN/9AuG1R8ovmrF/yqQGBmidblv3LROnSTt2ZUtnX9FnwIyaz2zdrshk7
oXRrxisxuplf94Bm6PWjFmGtRdYiBfL/l8vN3pjGEP+Ma256xX1OddUeCAWplOCK4J2D3SFuE+Vb
T5K/QhvLZyGcg0wwhgSUbO2nUbrHosUnKmCjPIfeahYYqYKr1qM5OAJ4UDkM8lFqybhrEsj2kYVh
a7QnLxvwmagYxS8FR7vQiY0/sel/JGGnvvvl05XlFyHqyRMhzK29D92JPoYU85mHMf4kMaUpvVD2
xT27N686g0O4+emKzlb8pQvrGwAI/aoSqnH/Xr+L3ArptDIvaqy++m1CnQUfKbMr819UOhBB7o1v
KHZvhcsOU6SOu/ax9J3xZUe7KDEeTHDhFEILInVkTY8ghl4vyvJh8/murfnS8SOA/eeXVmHSjDgF
r8bEiuh0+mHtq69A6qvFpnfwENJVjKtffXJpTlltmGZuDeAzZW+ctI1W6OlW2+Saru66dnx2M9xD
kCPVFz9fMl26VL1JG17Oa9tkdn8EWNMff75ynfQR6ma+CUID+YvWpI4IbIKZWVOrpe/5syZDpuUc
0x6FUkMM7EkIY9Zv7u2s5SizqkPn35bgjMB3ieLTzdpPMatAjNToVJqVIYz5cpnOalGIbBTM+tEU
4tHyBbBLq/N4LgkQjmBnghTDsdBIDaZCC9jxlHHXzeg9+ptAbR61szZrV336Ze2MWc8Ch4a4pc0q
VzrrXQ7C1zgrYNimZj2smJUxMj7LCKkMeC6qGdGFWUMbEdOGWVWL4feMFh41YxCwNKoyP2EJyU9Z
kdyHVs12tmZif+nNyWPsjI26w3tX04QowEOujAtV06FnJXm4fQvT4Q+RhDLnBNnXzadeAGDFJT6O
f2vpF2vi5pPAB6m/Cwbp5yGEUh3CH0oUM75ifOGZq+yOIpeMmWo/kteooxO2vnSTm1aJsVtV91WK
uc4MVXvtdqV/nCxnFfoNzTBcGItu8qkzYZ5ERbeOT18njzxvTvLF+Zh+xZ/9S31rrqwi9dpU3/jc
Nlp2LUOCHplF8IXcvQuJEfRXcs3zsrjKEs6Gk/gH+4VB8SkZxqet5Nnat3MM3O0prYBpxXKbDMwV
A41YV+8IZvBp9212VbSuo5yBaRTAYgOQGJJFl7r2G0ZTn1LP3JwD6pbJrpPPjoaB8YLJnWIM3qzZ
tuMWV1MzfsGFHhetRs6NXORHjwiPg0tdGM2eX4JYywA+yJ5VFcN+5bb0KZJiCUJmAyKmAdIld/SX
ArcnF2DT6pdb20winas2lVBxpX/TEL1N7JZJSECtr5muFdPBsTn15PEt3HT4ilxFT2jAXdcEmjzF
UT9x95C0VZrslGmjF8eyOdo2n2qnlg5nbNg0Y3aplPLTbZRNgXl8O+2zNhX7jpEVIJFtHzlzlYi4
mxBoSEe9jG0bbwDTsTlqfw3iu5obFVtHcz/H0l9atlKvC1dFGbdJ/6gNvAZZMkjH9rCESIndX95D
S9aX1v9UalYOPFfu2smFwBasNbxdhnetUd+Skn42t2v89TOayvBqKwzo3IBtzkodkJsWyJ0UeXS0
hnfAcu7OKm4JsQmnnda0MdOjRwivMtzr5Ay0POk1EJ74ixOnUujaNqdVfj21Q7jV/wYankdfb8Ov
RjvRcvmtJpX7LKWD7ZY+uUGpum2vYxxG9I7WtlNQDusHiHfxtw5HmJAhA3jGgZTNjdLrdYOSl4Qa
l1ghSZdZ2lFoVCjIDIWQmhqgpLbCBY4RkLHqnMxiDEXdI+1B5cGSQ72ke4Bp+QB3oMtNcAJ18MF/
7SmTDYDKJFhuuZRZhmgZ9I7Vr9hYfldWk3Ezn7Q9swptz1uf3xOwC7cZ/oeDEPLA0S3YW8Fn28pH
Ak7Xm+Y/jZSCUUPCoQhIPFdeyKVBU2bHpiBH4WcoxW73zYd4WHIfnFEi3a9iABdiQiVeh1ghe7Xk
QNi3o+df9YksPrQoZQT+lHS0dZgVaWnsbSkE8uig1/anE04Sb2nxkZUuO2Vom56jMEzmBFb0rYDk
jskuZCXedrI5+KD4X93plzJDCRQYf+teJMeRG6NH30/OOhJS5Q2KxcmA4vPczKGOicXRWk6juJD6
bQnKcsmkauecTmJjJ3q5TJnonogvbBW830u61zW8j937NLCv1roi10ZHnUk119VH4LEYX05LgNf3
rApPmGrclW+WZ9nw0ocVM2C3cAuv+CKlRh+lpr3JLNbXYySoWiWcUZJPO+k4aLs5OI1BiFNxor5Y
812zAGGzGgwpF1Dv80uSyeLSFzd6GcxjnLTSKzhdLFP9Nx0RaAI64/hCIDKBhCfOkjxrE5xWGFjV
NmlLnsVKtdbuTLu05we/6j/a0je3g6MLgHsjFhDHTg60wdDGGLunn4c0oPMwGPvdhKB0sLVmOvjU
fq9RJVEjSNgcbdV9D3KG1L477e1JpyRO6DHAmkBbwUmkYVQ0mwG1jd9CmQjUWkcza90bAKLkWQzG
Cpz6tJn8uqY6OLb2WRI8dYiSLVGbHapssYyiSaXMC1z0/DluupeMrozHWL8XhUMSOkgBSM9UUpVS
QRplJLxKjStvFltrg2bWDSCruZJAp88jItZJzzT+Kc1dK7r73hUwjmLRPwsSfTM1ciFBpS2BOlAH
ab8mpgG/MGcESQ8LYaiJ1xwkKmTsuX2skQ+wJ+aAg5R8yKuRtryo8MuQmpiHqwZdEXNDbA1eK3JB
N7TVPVciIjoxNn34uCkxwAUnuL9JMNwynO2BIo6ShFsayWWVU/TbTixhsVIdXNe0cAjQbMUEjoz2
/JcxlQYWPoYXX+5jH+M++T1jaWuAGybLZYaVYPDrBsC5Sqzte4sDdBNUO5u+94aW8dUk8m84+Qgn
RnqU2fjZlLT36TqkxEHxq43tYsfuw6hdRoVFy3B9K7vQPEZ9fYJhvwGEBEHT/UuWhYsuA223RE5T
c/L0akWEoVcdtkE9v+MIRyqi5ASQCxwyxvmcbjAV8Fu++T01qdQFYTDgpA5mRrLbR+1Btzvby9Ke
Ca7yQYWFuBaRanmxC12JyQZYS6s/5YSm49jeJ/XVIrEemI2X5RLRKMi+4qId3zIRjFt/gLRgV2Bp
oq6z94UY/tSjaZ9pSr9lH/qUD0fbsoej22MF6KiXmYjf8lavNyIrfrOSEWxW2vJFBOVR2oWxSV2p
7VLXuTZpNT6RHIP9qGOW4dUuvgKmcV1ldB8DDAPM7xUATyJXM55rw14M1jmq2rMZVETvE7Eu2X/R
0+32MPXIFTXhsa0T6/Vaoex201L0wbKmP0EF0PLspFfRKy9cSyCZ2sq3Ejj1uiQOl/aoHnmZN7su
Qz3ORq6KY8YyFFrcQCvLXvmTMy3JogTPBtYHjX4cU3/k2zA17etohMFWhuhz9qQaFL2R2Pnvh58/
S2JKbqgO5N9o5tBvoRNxo9dS9jbV/F2bzXQi1zhuBEL6RmkK/a3p3HXnah9x5rvPXOMEa5a6uGbN
plXa6ti0SXWUbWyvw56CQrQB62AhMRxQD/r9DLT8+a4J0j95QgrRlAb1lxGM2YX4VDAIYOzWu33e
aoIjRu7Re06aPBierjJivtNLkti2a55/HgwKpELEyi1xvW8Jg+dRVA4CL9QY7Aec9/lFWXmoIaFl
vqHicUKECuqLLe3vQY2cT0XjCEyTxg7ocbdLBExQHVMO9mS7eWO8DwzQxDZAUsv2TZXlmRl9U5bZ
o0m6a1Lmxy4umy+ZutTV+rxrSOWAuGxs/Ywg9BkHLP66zLSXOKN9rEt9pl8DU42xnrBAFwL3ToyZ
Jw519TNrGk8Ne/lHAfEvpjK76Yk82WVDr1/gi6PBYu9RMgOpMgWhLKRt3mJxyy3ehqhh6hYmpflB
xon3GeVzAdh+Lq2vmibVe17qxVYpmGGmYwIkx7Hs4gCHZUnuI97RvzTt2/nh56v//lZ0mrbt9ALl
ZUjvzQopwrk62UyaEc7Jaif/ipHBv7q9igScV/qOEs+aotB8KWpmZPJD1+cLdBS1mAr0qzLpZ81s
F702HAg+rQJw6uSP8AEZQTbtRiDJuU+pdV9FCYSoGddCzwh3Kctcv4WjUu2CwE1X41QdObco+zSj
5TSjAnRXudqLNRJLBIdC9o/B9ayJk2dbAxB5IQHKPVejI0cf34pyJssM7toq0LOr4W8i1WZNcAnd
1en3bqtjuND6t8yJ7NdjGtydknG8pDcaFplkEwC5tYh6PsJ+Jp2FNbIFCCroUabccD25JhYuZsYN
cnJml845AEq3j2lVGKPQugFHDBcks7O9AoskcaKLXtevOhlnfuHc8MKMQ4MZOyZGeoU4FkgdRi7k
zqKVad6V4U3i9AF949/VOYWtuvqWCHkLbXmSFI3V57LxK69s04vFR6LOhNiBl7wjor6DABL4NrO3
ll2u60AMjdrJ1cRvrbB+KZX9yzLUYYXnNdphEzm3dbqGoBPziTaIoPMHyaD+TXpnYQc2KXIjTLH4
0v5jhuOGIw0RwRY0SpnkxnfgrPVA//a12r3aeL52kZ/2qzDfqkHX3uHYy2vdkj00x/Ah3YwREVeC
jRUL2r6mEBB71P3Xt6ZfFd7EC7MiIAUdtLXnjMzeyS8ss/pp7OE9DWFYH8DdvcgcT6iJY+wqm9K8
psRgL1X71RR2xu1Jq7aVAoUuA5flOaoIttlYPmQdFmd2eOjANHnlnNzfHMNiKGYlGbmxQDxdXV2D
0aX1zhyqCxxdc59KsIfh6E6vZu61LaNlXQ3NSxdn8s6l7mlN3YpgcrqL8qbZ22BhgI3MCnhr7m1r
zIBxTM0HIc9hGSoOP4JxzrnUmVW3EaSpNulx0+fuMbJa9Ti26GGNIK6pfgpFR7W1G/vUcp/1ckpi
SJwYpje5+LwMZHRgU3W6qwiPXbLJ9zhvbxOf9sSkY2BpTdlfEQLsd11qPNki6qcjCw2iuhOuk85+
DoUt1uRc6mDYZ1FQH7Hv0KJuoeGkCqzJjnOOnqLqOOBUuR1EyyBsaEOj3E2NTr7IsoOptBmjVOsW
2nIdY/sGVrLUYalvsqDeT/xaRv4kRL3V3PFZTqa+rjN9bzgSFG1Ia11dE7rGmL/oneicV/0rbwFW
FwpNTZn2m3EaS87rVO51rlgatRhZHlNwj0XxBay8W80tLUgmpRel4XsE5MpNaK5MGLoNY809SyWq
aNrVzudd6Ln9eABaYpzkbCgYggblgt4DjdGnbdaHDlq5mhCO9bEaMaRpPrIBgLrILhlH9xfbWriK
aRwTUu1k67PY7helMLhMZe69qSkf8/3G2tqg7TdaSjVsbec6HcqgLyngUpo4vNLFuK8HNQaUMpFB
xRYCgXZYqrVueGwIqZG9xUNjeQYeIzocZolYNBy1W3AUiJzfHFLZEDmKvJg9BI9Okfplcgj3GjX+
p9gKYMBI4sqDo23AOvKDqincYLhUQAXu2lbTwRahpLSBgWrGERI+YMqidki5EmGmCK5RZT8TnWF9
A8+z/xMUNF/DCYw9q5C/wnejNvRtCQzg8PPAelO2ZXgLGgdItEFvBpqgxxwqeDR0YawKuFYbMxPt
cwxAY5VDsU0Nkptp7GcPc2w5Qarc6CfRHPHWVP8uIvDPdNPssf+n5/dfkhj60GYq5bnDLnxNozfZ
zyxKDiZ45/qNLtmecZV/CI3MeWfg9D8KDA04WX5bvGMw7bhcKkrFWv/fXmT7n9m3//ytHGNOXNGw
YPMz/2mbLvPMYPlS0EyGswrPgU0bkei13uOduBmoiGP2Z0S5UiEmFxMNPtVdvQ3OV57uWm1t3AVG
ef3iPrry9l5Cf2dwsBuXUTMPYG7+zarEvfyq4FSeMltcU8IjLeGR5tkAltrJWi5+meZRBiVAhYWX
trjbPHil/8HemfU2jmxb+q/UU7+xQAbJIIluNNCaKMmWZNny+EJ4SHOeZ/76/uise09mVt2qPi+N
fmicAk5lOW1LFBmxY++1voUOAU68YvebkFihpuX80eBCuA0O0DTPZ8LUHHTni8JYsbP/g+VEs/8k
JVfRkgsNQ4eKB4cP7udrgtZANEjNyTk4ifPQXwG7q/IT/0AxVcZNwdDPo+zNGTIxC9qFDrQPhYPY
ojG0lWbatyPrWLag0kN/OC4OdbKKGBqeS8aHLWNEm+uzsufBIoc6k/Eu9oLwGIYnHAVFd6g5xyDC
ibX1dIOvPd7wIp4MLJwmXVha5/suum84EX2qxZEs1PE1y5KVtiqzlWVcv9jDAgGs5Tr24UplOHMd
PoSvU3nQn/LXun+N7F07bR11tYoUMAicdlRX2VbgWOwDYb4LzkKjWKUPwO0CUs28s9I5m4M0crAo
JI6tESvpd/GD/l4jv/qcf716ai71rf0whavuNN5vGJY90AS5Jnku2s0feM0HTm5StZQP7blihtzq
ebdtgoIqrFCtAyoPHStIxBg73k6dla3MqM0OTRM958wvw9PILNNmppm5HfNNpFTMOnnyfSafDhPQ
c80sNGAmGlP3kS/nqsxKp/vspWJ2ip5pGZ+Cc8bcc8tKvk3A6Suud6SS4Tr/n6j7fzYDz4+UpllM
EgwHb5cjf32kqKNjpaARvwPPt86nnRzHK7u9t1+S6CWT1tOKFfeJy/I6PtS3/bG5o+98nzFFQ+nv
cl4ImK3RgeINnh1jF67H9hTute2OX3cdD4v4rG8zJnQEi69EfyAXbZ0wvysNWmraURcryIEuCVvb
iDGoeCClw9WvAwYKiF4vxfPULMcX3b5tzxqzwgDd55lrt8hO/Nx5mngnmSym8dX0WDJrbFiRYxYJ
AE7i1WoEsntgYywmBPPAVKPsWrVxnO+iqEHrgqCkI/5y0+c7fR5yHhp57O7Fo/IsjRNAtuqc3+Gq
eIzuy0eNe1s7lfEdaG1rXFjSRvW/bhwCb2oODd5OJcL9VB1IsF00jF8N9sW73twRahDEpPysSfK8
dS7KlXqOH6Jm339a78FH8mEXVx4y8fSOknMRph/RPPbdS7D8r6tmPLb79k2VL/Dmp35n9ttw0zM4
Lu59/d6hCp8HymsOQItm2Js3ch3NJ4r1R8MAWl/oTYTohuiKTXHI7rN77za4V7ytxhI0WG6/tymP
tmBGiYlOYiwFj218mt+89Vw+ilversZAbx8+QmDL0w/V7dLnKsEUQIz2GVzZk/mUEVCb2NtiZ9sF
RJxlT2NnkVyAsGtPvb7tF/VjLV6JKLpKGdK3rMov8wUYE9TpZ+XOS5F7eiJfhVaLhJLRAQUg8rZW
76JdUhrPSQlbKfBJI/KZPBkZMfToqYAsSVDnJjyUZaMaN5h5WkR6UwbukUYeLZpPx7fqvZLX0TZN
SarqEAUEI91mD1TYdgja17/flmb75y+2P5wxqoWvEm+SkOYv1iR6foGV5C0XgixZ4ZQMGTvxwEjj
hFcKxdCL/1pXJCfrBnfh+BmUhrVA4hNO6cqio2U+VZfmEnXoeBE582Fqh3hb9Q1YNNDbyxPtewbr
HjVfJ0JcIT0m4G6oOB9gAE5EOWzopkGKJ7H7Nq0QSUxeX1+qfKSXZKeAJJPN1xv+/87ff7Deagb+
1B/ujdnc+5P3dhumr+/Ba/LbTfX68a0OfrTh/vHN3324lvO7issW1Au8BFs15H/6cC3z95nMAOIK
i67GisxX/vDh6vrvYjZtOroFpeAPB66u/q7j4iS7SmomkAIp/x0HLrbdn+5l6UgxO1cFUgkHE65l
zl//wew1Ko2h2rGvuroXt3gpiM8xJPih0S7z5y7TvOfGjNsrB5g+Dp46fAlplaLx01RjlyiFoaGa
SrHhy77qnvj7FfkclnXXVwhllbigO0hAN7d3pPHMT+SR13kuF7FOZDUWPuTotZ+6g4yUU08KPNpd
jDdma+T7YKD/aNkeqVombR5OTl3wHIYBOYNRZ8T83B4IAp67yNV7Wle2PaoPUu/kx9ip3abnmPom
gJ8cZUyokapAf5uystuKrBkecqXydmQ9G6d4qm1A7kQwlUUKf3roiCxzHFJM9IkjYuj1M6iXaLBb
pnEMMXrEHhBly/ISwNruFnFC8NKQhMz/uMhXdu3E28Eopl2ix7THy2ksNrUPMb4RJiHWgjkdptnM
+KRx3j8j+SWAoxdwTtpamA/tILudSsAYfiYvBHxR6uepVDpOo6b2MflK+ICR13jmm4mOKlPrRNBD
t1enVGMPivqNSjoZpgWa51aOc6nkpA/Wesycc4ji+2bo0/jYARlhIp1oeKbprq8Kct/YFvziduTz
WqliypGtafF76inmJS/VyuKAVugnPeuQkymqshk6SGWM7R31NjIK/nWqmsCFuDtc0ftBZCQhP8RZ
Mt5Y5ljTobZsHU2CLKGhGGO8zvIpuWl7U9uPKsNMtSyKzoX2NW41CZyyrTVlN5Fxwuw2Fk96IJUZ
tC8ZshO2tQmCQC9WUo4hqQ+W2GddqDw5U1wTaRprGspF37fWnV/VpwIXBUGcWk/InPBs0EOyTp3n
tqj7T7PmeAGRUU1GPhhj2PcE3UIe7Et+t2Gczbj23RaA7R3ePa/fEpmMYryVNLXHmNH+IsjpNTDE
mpxjiUsZU6CYMk7JIqTfwweRnUXYtc9BwbVdj2punuqCamhl1YXRLFW1aoqrViELnBDSBkOVqHC6
0dC235CD4Q1JmC0SiKo247psDWJKiyYtt2mDoBADHTNl2Jnl1i4SbKTOZKdimZmYxPAlFnP0rVfv
JfYkQIeqJBqQB2LP6+5JUmWaRzxGrqIT8lQFJ1mNhpi5qAb4XRl28GZRpHUO9Jc6yfdqbhk3JtTz
pSyMlrMY3RXgrJl28HCPbvUmbw6Rn4rHAEFt4TIfqOn9hNpnaTjNzZD05jv6wf40KZP/AGG4uRO8
ChQrNM5uWU2UAamfgbSR9BqES2FAk1jRW5pSZYyDYY5J7TkgIgYUgubVWAT7wgOF27QdHfyit6o3
tYg8d0J+eDVamvUU66pJjm+P6NzybXsd2Ry/K4Tk6O4j2V2g65FUWuB7WWd9Ol0mBDcbSw7GHaEP
EqUqbcYEfH1LP3OKHpm7EEA62ihrilbDd+z75sFDswr1vTbXtS2oqeD41QfJOA75PhZUNcyntejs
EaMDcPRFjPAdJU2Jepyox3gbDqSmL6T0LbRiGhdvtIiJAZZCuTsiQ6cdVsRXsTLaO7xV1Y2VKCAo
Ha1J16MWTURdKOpz4lXRnT1F/b4bGV8Hkwbfrgf9dfZatb9PPBqnox3BCdertHlrctV8ShtVW8OK
Gla0+uQ2YFi8DTKNULGutq5E4QSoRmd6tRjL6uRpCjeULpDop7kYDoy9233vR9Z5DEGVNT1uKg3D
8HHKDMiENdoBf+XkfucSTwFjDkP/Uw6ue5/Dvto0DFsftbjncEcSeHtN0j2Gbp1udN1xyJswR6za
klF07oxQvmJHxxFUmfbVUGmsY0iDkxNqcH8XoK1YCVIM2pVmFOLJI+JpHUBceu/ZEB4h11Xf4obC
LCrxU0wyZhxsoBKXkVW8RZEpd41UwJDBeVko3NonRwj8oeYYBOFapQmukyzvIRvyOGe82KU2XFSi
zvekHAVuFuEnLaDauiHBGIcc7hIU3nLYooLTiE1q28tEejJJof1sAtWKe7ORnDhCqacfdYYB0Eyc
9NYoGMhFYZyREusQtAVPU8lvpdKJy2Ql9VXvWwzySvJmlQXAWP2YlRmfZID7ls4j0eOPURqnG4/L
uwnVPtkCinGAJXkm5wT0J921bgXDU6eh6vGsOZKFHjqPAt23oUu8XY8cjTzUnpWoZHhvKKoVLLBP
grxMqpju+NS7gn3GJeVI3baWdMyVFwtiMSKjvUtZiMN15Q3+Fo7qAKwftqDJVw703+2FEnFlWZbt
+cqg8BJeH0BTHk3D7RJ8OAw19XLrV174gFoT4L0d1lmKcjHoCiIbpeJGU2odNZzLG6ZnNsPbTENp
AEQ4K1MEBYE+uGoroxWQZ/VhTFMcki32+ANC1PzaN0RxJiUzXzIrIs15CDIUwAZbNEkOKNkumrTy
HFxamo6QXHMifCbVXvnKmN8FRUe2e9uHzUwtrmzQzyo9PhwX5kWFzX7K+5afFb+Bf1iNvjS2fdkJ
9oRWEH9V5opc1pFaH5I8yx8HOyzOaSMievWKhyjYHi2Ux0N7DAyldhU5wbDOC3snp9q5rUxJQkrR
ecxU43TCumpW1bZASXnqCUC5SoKseBpKNmA0/NNVmBQA74igqFw7oNm9TIrKeG7HMnrIBuI5GrXG
6q6o0Z4BSHAtwZIt7SDSUBon6TpTarR1EdORrL0k2OOBUI7TIWT4fZvkPXGm1WR4ECIVFfEQmZgA
S8zw1kgsxYMkEagvIbAS9D5qfOhUk4D5Jp26byOCqDU0PVTYUxGQIy3Zj4Vl0sQOe1edWvu60etx
iVkFerYSqchmEZGFqYY4jqwavCBtmPS3JfS8q0G2LcgRs/pUJyPfZDU+UjRbrZsQJsMANnaIgVMR
30mliu9KP53WXdFET2U3mj4umpDJxfwILxo11E+xcDKK1rHYx0bdujq48FOTY2YlKksnyNYqw1fF
nOgFIKUs1gzIRUgitiF2tiCQfhUqkSSMMEFfR4pSRhe2MorQHaI2uhqzED2KMVnvTaZRctQN+7XS
4gdm1MSETC1VJBI14psoxw3Y93TXlFAvj06sN6d4JOO75UWeZvjCOjEnCN5+g4RTUnOqwqc5gqHi
RioeiYuxaJZp31kru1OmdTiYNMZFSMpm6BEyq4o+vQ7yoqasqgB1KWRcZ0xCMVJjIPRAoWtkhD40
0kSdHimqfUcwQrjPzbG4NxqvuTJCuovqKGvIBbLWHzTpj8tksJHGs4JRY2BoLvuQQFdyk7cFuodt
2dbeCjtG6GzSGkR+4pmEWjqed0evNb1pFBIFQj11tqamArOygodSNc2N0TXJHZkSpmtUMDxMS8sf
RFBhiCZWvITN7ERvP5zP/grZY81Mnn8xe/584Pnl8C6sZCp6u7GpU4iRbvC5AwNngEN6yW5KGtK+
KxLjq06QMjhhgCdPrNsYbXeBBCMWJXqMRi/r207XqGCmhEKrBxPgRyZngwiFE4PfiYo/PyhaQXxF
fChnw1JHeNCu6rJD0EXRti48PkGlhI8hHfDFTupOKszMWupb0Q+XbrCeSO8NmC1VqHOHJi7fy0Yt
iJku6yVtgGEZ2x6VRom2Emp7vbcdgqLzsO43o2Nm17lOE9XK+wlvsMcUMqgtMvP09GXQQvRx83yt
89kyxlJLt8PUOiR34q9p8AbqMm93viYw0GpFOD4a0zBu1DYst4FEAdNXqMEliTkfsSIZ5RKn5LmV
4rWbNLXofVW1CO+R3Xr3IRy0J7UrqpUMyeH1k3AzVTk0Yd3vn3R2yR3QtgxZDZu4L5KDM4b2SU+8
fj2CZtzmgaqt2PxJY63MYR229XRDXo47CZqEDn4HQjB0ObpegtyJFkhY3HdExn/r4dMeiSms96XN
RlyrzqPgjHejWyWIDWF24Y7TCfQDm9KSuq2pKiL6gnrESwoJ0kXxOwA5zconZfQHBJRDs9dgJIQa
CNF86p/g0OI5bCOWtTQSbwlr3U4fGc4p3kQ7z/Y0+wQSh/6t8Hwi38LauJ76StxJreMUonvKbFSZ
CSV1FE8HJq89Il6RHiT+7G01WZcpYYSvhVbNYSUgiMSbS/cqCrP7EAzBR1ll4a2mDSOdn8RuN40n
raVWBeFuiJTyDadXQoys56wCu1WfOr/EUTAfFByzy1cIU/ptrKTdwZrSbGWAr3f1cbj4mejBtdZd
TRpK4Wz0amADD+r7SIU6boZaejGQiiwq23mBuZE9pxRVZF3b+bIzrPQUJgnt78oOKGo72n9piFTX
CoyPNImRDg8wp3HCfrNC4d8HTd9OC02j70foIxkxnX8oGjW97vPJ+TAZYdwPUHc57WnsgU2Si60d
eBLXwWw+ojNRX8Upse26nmbnjGTodiVzo8ISV7XFh1IQsFUpwUpr/WLDdEYc8fynm1joJNpMeuWi
o6nn1JvxEcU7OgLVSe7N7+e6NL8txUDIA0LA+9RCsufVOYbunh1JdzTY20Y5It9MfHfq0vLJhsaA
5hTxZs64cFO3o5tP4PMHtJr3mj06xyDK9jlT7RjcTzet0QU1T+XQwNoOIh9hVGyeuOr2Ko609prc
DAwwSRu49ZT3hyrmVgGLthQw1Ej55H7N6Wkuk7y6pkYEe5Ga2XvytUgUY01odZy/pBR9tmntdIUJ
QzUo9nqoYhzANCSRWc6ulXANw8LagPg5FMlQ7AeFOKM+0q51vXaHWN0VCSqtNpPvWT9ShucdpngW
dNuU+a2YD+P/sCjP+KN/rckzZAionGHYYg6pB0v8y5rcR4QCQR+zXYVAu7UJp/W98iEx4DUIRgp5
Kz5xB8XPpsiqb1Xs9OR1BIVC5KfWPEed1dtMGUyeyhA1y8JXC+PdqBRGBa2jtizhMoNVYTYBfIvA
j6gBZ4XwbsylvSegxQAyjNFCWf7Du/q5TWwZKudR1aCHCLkFhKc9f/2H1poHMKzn9Oq5YYXFhiaR
r6e0i7sUGHue1qeBGxv0qVjrdfYkNL0ejjosLGjSXf9Jed1CZSMAVVZ2dU+XALhOE49QPBQvuHbi
MtuQ2JkXazoRRrpuGqwBCwq4+DY0KSAPesCofJdZ0pC7CB/yQTM4LkIj06kGWvDpL19v999qEh/C
9yqv88/mf8zf9p4XYxUS0vjFLvzXny55yj+//pWfvqP+n19f9r/lc8/1pz/8X0QvapC6GEn/1+zF
/Wuatr/9t9e0+O+/Xb3WAYvaTy3g79//RwtY/m5Zts0iMc9vbU3Q0/2OYrT039mOUdYCQOT/pM3t
/x8tYPN3jfE3wEVIcSBxZzbefzSCxe/CgolH69jQVSmNfwvFaOg/N4IVJsoW/7PlPDD84S5FceBr
LZurW4kBX19qaQ+ougvcSmF3LIxY5muaL/6LTcoPXsMuDjaqMjdaAImgOPfLDd4x8yizAY+Doqnr
bIhIG9TzdK3aXsTxStgp2ncBDJvINPjYDE8QOID27j2dFDEQCrtUcFwMc5HdyfmwKerecqdecgCF
U0ZIo4gfzYl5ie0wD9PrqFkmttXuHR8mUDbhmNLnsy3p69UeKj3xPHmoPTvzGZgNxyJC7utoHCJR
w89tFC7JJ+kmm8/QRJ6V2rL0/Pi9H6R+DAHR4ifjwMyYrqFryaotLs18NB9ypD5w2TxO7NJT88s0
oaOKizRzrSoV7jjvdn0dH9l9EqJQcfLlFpKm8asZIGlfXiIZDje6XzaHaTLElQn25AjyFwiQtHS3
sKPQ1eY+Q2wF46WNmUJd1SQ+6UvjqzMxoPLFgZaI5phVjFQDgT8yV3psg3Njg5w8AnwCsP7h3PZA
56CvnLkVgkcofiSFI32HUjyt1bllMiZa+mCLhFXWSlIOaokDO8bufJYnhnMesnL45HDGcUrgRLIb
OmaKkhKl05ieoawkK9RNZZoxShZiKR86MQAh8xCZnXvE44hthuFeGJ2ztASCbu7f/DUF1aDB+ama
dc3OtI0jT5yRPnv+ygeAe9sV2nBUknyq1l2c6GclyVIKbKcs/PsUETMVcmg4CtyAmp+TJz5doIBT
IBtyGdyYgg6oBhcRU3JBrgVCA0W0OBrSYiki27wqe8eEcFkW4qaK1Py1jQZkIr7mRyHtdzleMl8n
Jt6c1KcgBG23bHyydaBlDpzEU4DdZB4H/HqEL6jzPaYCt5asvVc2mdhetA1i3ikNMULJdJTRNey0
4ca0mh7dHiFfISN0ggbHVmoHpgLNxna88H3wWMLVqiyI5NZ0XPdJVTUMyxHOe3hmRkjidRKE3zxT
GV8RpcbwTArdpk0WiW9GoPOABb5JDiewR6VFDtarXCU/Lce3tMtsfZUQYAMtOxH0O4aOZCnHTDtv
A2LDNm4kCULE60Aw81/bOKjvsqGx8BgUFJGgiZBJriNuGbw+Vlh99mOZAwGYOfEc9f1qVfqZhdVZ
RfmnjZYPkD1xnNtO4hNG7DkRJtOgRj8bLXlrlUPsw5KU6OEBd6H/GpR5+0KTI73W6OaeW4NtKak6
B8Fimn8kRZ2iBJ4Coc9HXS56nwM58Ri0AEGOFHRcDvMCXF4OfLskMvSzWaDLSJQSkkBCtDH1OPz4
D2cQ9reQMFgLZ1VDwrfCO7kBf9deY4Xl0OZXDGKYEIzGi1KN5DsqYWUcSSpT17kmST2JtXYlhnh4
CYOsIzAPIZnQVUKdm0bfehHJJlOHJNJuK1rB2uA/BrWX1Eu6tLTKSOOslinKNdTR9C6sLqX1Q1lN
8HgSZcQHlx6SeVsdRbLrkPodO31CVIQekwSusmJSsPaSBo81zJSHtGod7gbVPjI+OVMlxBylS5Ui
D6FjSa8VNpWVZY9231g7w1TbZdu2xrtZKNl+yrUM7YCNwzo3pwsRRuHarEkGwxAQb/HeErHYEedb
+BhESnrqa0HGyQGEirfFh2U8E3jXo+8gvwpf3KSvdNrlp5Hk9KuAGPpDN1FcxTZHMSMtprUOgPoW
UxkIXtGSH40I745YCQu1dm1vTOSFJ70dfeJZ+JsLzcqcAHGrE21NvRq3GRgjt0Rssw1lUrgOeLjT
VEz6umdGQf9iSnoOqmWE4qtRzINTVgCzdVHqz6MxlohUlIZQ3KE5ExXX7mE60vrNapMO5NAa+oVt
ejhokzBe0JXn95Na1AvLaTDUDaVUH8ekSpPrauj5CKIhDz6TyNR0V5AgfzJDWmkLo4cKv4gLP1/T
DKlWWYWuWtWb4WCKhDQBJ9OUDWoaDpxh11vAuHTS16pJrkinxuRbTcqtlwxw/gbq6uPgaD2Igq4+
1zL0PkDDEgeJ6+LeQ+W00Uo6Ogt6adU31dTD4CisbnpVmR8gUyzNYxNPKtSlOCdrMgoaAnUwafos
HAw4cMvUddM9ihpdQil69WYg7Pi5GHv15Hk1hqNeD9aqg7anjPXiqLa6jxSfb7nTuzw7BjaJ0Bis
aNCpfG1h1rp/h8kxJPbHyOsXUdo98nSoOjOShWeOFOT4VfC8AfZzhH+aSgZyi6qFeVIClF76ldR3
FdYsMkRsn0wlGyF3l6pw4hW1ddFg9jgXyxSjThXuQuJ9r1OsSmcrDQqcgbQya1rpex8d873Xs7nW
AXJOEpuLja5ZME28vHcV27MuNRE1xEAhTJnSUVmxBOGVPdiKPNJYyHZ1x9xrIEmb7S+S1rUzCf97
r+nfqoj/utb9qTj+L4vm/wcrYmuuXo2/rYn/V/bxmr5mv71mH78dw/f87bX6bVcn/LH+sTb+z5/0
B6hc/90x0aBK3O76nHPAEfF7dexQ56oMfVGsIQKlt0WB+kd1rOm/818ITZOGYViqmEm1f1THFNsc
KCWqM83kQMnP/XdkEr8QtC0bCLGFFkTXeGWq+aciuabtJnNGdi4AyYdE67eRmb5lBaw2xBr0zmxE
WWXIvN/qgrdCrj2jO5lS2wtnogH9QHeHsL3WWbZI+Rf0zWDaYDPozPOELmFJSBqFixZu7VGstSm4
Mmewyg8Hk79ofGo/9z2/3gKHDxXfHCIUEO6/1Pl6h08HtB1vIfUGpj3OzmqCt1iaZwSuOkhia2Dd
DN9k3a6wBXYaKQLEZUb/9Dp+OevPl5LXgahXcEUxJP0iOBExM53eSOZsQHFHlwlwDlp9uHBM4qJd
HnlgCwpSyBwwebXpZcBLMU+A30sM/cYp6+3fXxdukR9bD18vR9poadkPJfL5Xw7ptRGKKkmTkpeD
oJ8j2KUNzGOI6ffvf88vVOXv158an19jWLgIvs5fP5yzJI7PBrxB6Rph/KaVz6WZqksgPqTrckJ3
MFbO1gOBzRQGNWal1OGtj064ZBv+gFSxH8tuhXlrGXT6jRbL7RRBISEdqgzNc5ABhapGAPrmE8yq
upmOEl10PJpPs1hPweq1Tj1bWRuEBYWOfGESRndx5E7AyLAwhh7fZmT2xCd+drSRd5p9a84HGJIL
qUZUPgsDcBkuKeVY5yr6xKRl0kkRbtOV7kvjjGR5AA87xx+Hbw3wRDTh4RrHGTxZ6z6IoruwKOUi
iyNgIAq5nkX3NN9uSHvqRdc0Z5nORLGLWtX2Sjg6JqHwbJOYxpFCnP1MsRdGmRGXPX9MwkrrFcDe
enoUHZmEU2/wQ1JuoTq2ryNmQ8uCmFvXNrZmxpx3wHNap9oitkaoacVTMvkXxUBNRxvkWiGK2Wyj
T2fm20rS/Zrw+0bAKk6D4q+ePRbIX24ylgFiA1UNqxB9rvkm/OGzt6ZMZQxZFm5ZkR9C6GQxizhb
rmppc5En3mWYy6MnoKMBWXQWwUjNrivlMrC8y9/fiF/g9B+abdzxhqmDFrQRMH6tqD+/mLRwLFxF
duRW9BoTj2OOJngCdRqZQkeSaPfKlhn8QafcJwG9rtHs6jsEBYATfBwJjS39NTAVEt1wgrQRsoQe
ezmzUkpYkw8iqAHDBT7jG/mG8uViWqwvOnimldP0rp8Mb4CWiTWGH57SLFgMc0sZBiZRMyYmGwMZ
rW6S76waA8F3//Rh/KLenB9EQ6J0Q8OB7EXScPz5/autY3SjFSRuSwD2gine2RxZw9PEukBRgHUK
9IX5EyGdab+feISoh8pZhuDSRW+WlhmRmesszOiOpFtIDalKxh2fYjHYO6uMdzOn0d/Ds6gXXip3
Xyt9ayDaNK+tmgfO1LgcNUiFMb61RfrW2/alteEqQjekRXOJY+LDpfcP64/2s8Pj+9sWNLVNxlQ0
W+fG1o/3YEOJr1Ydb/srdd4weCW2Cg6mLqqNqIgKrCSg5YYZtRrwnCnQD//hJfx55TekMEgcUSVj
PvMr5+GHp6AVqde3TpW4BGUVqH8IcXJCgBh/f3/PveJfbm/JYkPHTOVNsqb//D4zHMU8OAnvs6FN
rIv8ND50pKEmgduNQ+/SHvinx1v98yZCugprg6rRklORTf38O6EsWJ0fjbHLYvPZIMEGtAJYgM3T
bJqnSbC1Eg9/EYN1dHDjLr/ub4BOW4oCpMEaRqoQLqPuXNBVdkuw3qZDK4AZrJsk4WeK/1pHdNko
LNrOQApc5vCA0FR4C5V4mU7hW2upyhoPzSVpwps2wt+WDg9KlM3HdzAlxavRIVtrQ76Nrek47gcc
b31Y7DoOxdzy/NaRIKHEmB66qj3jdR8WoplPINLNiuAziNmJLA1PZNs9Wj6TlLKFv5O1O15OCY5Q
MieglmBlfirqZpmrnVuBN8GCNWxt3fpoA/XE1IE1oODOI6A2Z28pzjEg46UdqRtB4WSb2VUgWXDo
fBFIWbx65hdFmfQJK1yCIZmVBNoOiZKzqFUKqIwWFW5+ntcSkKPo4mWcRCvFUV9a+0NKM14FHWej
UblkdQmQxIfeDJohX3gclhchjoxeIBq0FXNfV/E7R5Vh+fd3o/jz0k8VytpJA1NKXKe/PHYRXIjU
55W4Xq2zV4sK+7+uPkm4EX5BwRGx9GQcpmlXzf2tSL2VAhMDCiE37vNrVkSX081nOG+Tmpe4Mb2w
ReS12sI7zouj1rNd/P1rps0t/uIhMhzmF8LScIp8hXP88KjmKWF6QdQlbi6Sz7JMPiUfiNq3WOFS
bj8jRpPn5dM8pXFlTaUC9qjmLwwat+bWUXrycFPemRL6b6VirRlHuk7NHp753iU1k09aZpj1N/kw
j1FzHpQaUA67DV5D5RVeBoz/gUiBGH9IoCATThtTWesCophWbfKAINWKzCtuQm5o8tByLUJxOZcp
emZfFIkRio4qVt32c4J8ReeaHRbBE3qw8DwOYG1Y562Y9nK1Deb1Hn3oWxzVcCmdkuA7BipxdFKT
lzz2lio9uqWpMYjPx+qpVOpjH5e3edjyqnN+v87+zmD5otjhJ/xhPkQ+sK8qb4SUoSvFk0MfTtpo
LkHn8lxNZOAyJDiDV1PWXujc9OE8PjdXTXELl0KushbTZYkYkCIo3aLufRGifhgaHn9R9LAWm+ht
furNSD9LeN4LzaHiqczP2AzfUjWYFrl6qkduau229x7g4nKTRbdeEfHgtDw9qoPor1LXXsQ3J8X3
z8TvwTAM0wYe1mdHEVwL49zmyMVMe681aFqQhLJpzNuX52B6Kzps/kXy9vUKDBp59CHpWb00PZ40
PV8Z9Rw1lziXucD92mNxdl7jqzgHhf3a2NHGqXNkQlb9pGi0AQ4Ubk+w9J1lZnuE+9yiUOnJT4fW
Gob7x2LgWhsKWrACAStms3oLGhCGRFA8lrIt6CL5HKOqbNdZnLp866W9xT2YLSoxJ/j2XC4IHdDy
szWwBLEMDBz1JoJjRtC2xu0rQWHvyEdHH4dBG27vBVf2qjfVcxXahyYj4KGykreo9i7Umm/zJ2wl
0SeaJVoW5lXguOX8EpOUy5lypfyGrqeIv3kBOnFbzda9nlznhbkzItahzqZUMgfT7UIqWoNHuYTj
kPe7XNQfJAq7zAXYNjwUNVDa5rto8uNPA6UjTXo+zzJ+1AkFMW0dupqug8k1qCCrDm9exJ3Wi2oz
3w26wQ1pliADAl9ZTSSJMsH5jC3epU7QojqxGvomlW/xAM4kh5/D0xBqvPxOwHjSC8/thb2H8OMV
j0rFwx8YJIXTYcVDKJnx92P8ORnfHAsEKsxBz8re2hYkxvyJ9mn+vwk7j+W2lS2KfhGqGo08JRgl
KlDBoj1BSbaFnDO+/q3mnTxLLmt0b1m2CAKN7nP22eF3rn1r+8pkX7gr9Qm7fXV+getHDCutfQll
zK+Ee1CbTN66XKbjXfUu7U2OTwy44G5q8YAPgXthl2KSUWZnTJO2gTFKvxpSNhwjuJOCM43Adxw3
HnXCs1dxYiDUQ5DYaOkhcGCi4vW1CioeM069b+3Esoaqip2oYyJmZPeYh/RdRQ03DhyTqe5WANrv
+WSdLs+7U94uY4AAUWjpxpmWk4BBG9PmcyrtLGPeTsmMkjoI30uP3305mdRGN1f8WkJ8GE3dxmO1
vRyk2ZK/JcrLLC9eIY1QZgdDwLBaxyXc44/thMMaOeFJdNYZxeV2SaI3p+jOOIe364mCkcQtbBZo
TiLyhG3grlm6T1NgnFoCptG7ly/MMu5CnFVWaNTfq/IXKKd2OfuZMhbQGMJ3J2Th6Va3vuwp88iL
N9Ns+jgiJivdZCQU/iIwjPc/ZJtx2Dv+W5Jz9iZG57Zswm3KJqR37GnVQN3IE8O0mO2pmLZdiwi2
cfeWwGNMx85RXWDl8YnMk/grZvRw2TesxjpWXoHw3f6ml4cnIn43OfMNcvqQow/qDGHIDbIJ8YCm
aazn58tL3RMMj+qejyZPFQftgIinuMIwgi/XCrY41ABsbb8wNsJISfDVoWDQU2io1cYg9j0TP30x
wk8NOhxAOArUxkoQENmoEFbwH3tUkbGNTZlhBnz3xA72ZtBCV5XdAcf7NRTULRi8vbJN7vKyuBDA
Bv2690bipZB1T/H0q66YOLYLSkZPg+TkkSRfeY+hy0OTQV/7LYbLLBAY3vyG2jmorbitYQ/Ca8iC
ZyvOS19oHBcpPsrlWIb+0HnfxcIKl9BvCaSf6hxb0ux9khbKgPyHOnGH4MmMM9+p5tPCMcOWQRKz
Wvq5sE79RMK7/mzY3qte2Du1OvqRyBAPh6A6YVnyejbWT80cvnUTX94d+PJFEiZ+0lLkkSbh+bbN
Cnlq9I5mb8r21iyvgeBajjfQgqluUAiPvwUzGbUDxaJethW9ZFpgxW5h5QZTyv5vbkcu9NmS5fHS
k2TEG9kt4SrqKp30XUJk9u2Ura6pOJgzlr60k/dRGWQ7eE6PWrquKxs2Bf29jyEKIayZfldONyIN
ySeBAYq35brKu1+Fnh+rh6jS7/vYe8LABMCfYrmIqhOFxQ4eB/uC6G9GQPQGbwCLSzZa4wRv4l2f
w/ekaM9qry6Ig64o01Pw5ilCo8kBjFHTocz6Y5TZtxgtYGJlYWFqJSRVtw9L3J/HcFua+TnGXxen
k1tVxVzar5TTRWLfNQUcB4xD4//23Va77QP5TMIB+k6D3SBhoGlhZYWg9aYS+qmO2XvN2et9wZll
aLCwoze7dG4nh1+UGtZpbtrbYCDzlS1MwUNqI4JLcLocWaoumzqAtS440Bkwb1MEMWN+15LxVi2D
VjDUY8ZJpVLWoDwaNLSCs5adutSbsxsPvztM/NXZrToOq0neuzZ781Q8tZc7J71FQTL+agQv++Xs
dZk3+1bkPpWzxfuKNWDujYCdtBTMvSrCsmCNW462ikg6DfLeYLgA20tjlZvZdJTh0hMHY57CtExW
kMGZ0VXLHTzmoXLOOTaPme5c67UGMBTfFf/hTzQ1+rxvZPcYuPBYl/LIePMce6onU8cvc1uwL/II
uuoZF/f33qvP+uI95TOEWloQPBlxCA1yrte3LU6MvDlniMttcQv1/diN0Tu2+D+anrpID2uHehHS
m+MbKVdNWRf1+riB9LnKhPmNoRwtv+qphpYU3AUipwqBxCd35vBx/CkPriyd+4m3HkaC5tOl7Co9
QXuumaecVHiq5N/Bgr7dgud7+deXcvDycZnNgmiLjHPYOOlNsJETvVw79nsj4I6lM0/OZLuUafE4
LWw1USU51lyKbZfGv9rgPcrWWvK2k1nD86h4l/OBQ/FSHy7wPgaXtsPw6NbVa9AmzRnChUHOenHU
Jr5K3dx2Vf7zUoLXoTrTeXM6m9PESAiQZv5GOAtjeNWtEO7F5TobbP/pBEmMQLLLrl0nLXZDHCi8
PQmhOnSl7DxWP7XgRn4wo2ZS9YaEOYJBm56uNf6Cj0XE9541onbv1HrCtescRTQayjxzA23md0L8
Y4qwhHE2vziQIbFE4V3sUGrMbqyG529G1BishfTtUvfwjr/pKL3rKn0uBvtJ4Y8E399KQSQSpg6O
KoBnzs8xpPa1q2cXekDgcTcD2/4uDTr5um3OrWHgGhh9J2uD7Vs/eQCivq3Z+J8mv4yJQWnnNT90
MFCMqcxTUmfputgy2kOh0OOYKtXBXkMMtN3wNmsfIYeHJEikz1Uy35qWs03qGhMzifaow8CxN7t0
LRrzFWepXwM+ZYplHa419DobA/qEOaolaOV43RlMoyuc7Eih0U4pw3+exO9Jd8hHrAk7GZvfWWzS
V5PepWU6GyFMxZUtnQBfZkesG7c7W82cc6KLeq9pwwGhww7LKvPoJdLZaHhspiXBlynjV+WawQWi
7oCyHyerwqRriqf43S4CHPawhLFq2JIROrx+8g5h7y4AiWIbVTh7knKEpCjoKY36pdsvM5XuxO0p
kzWwPWrVqns0hGavWtYe/AsXLqkRHgXGDDuEgC+xHuW+MPGBoFCgfSnR7KUORP4EtRwbSXhjEG23
D3EgHFPzezuxPvToCMHiN/v5hPnaRowaYgNBmVDnLEIhH4cq7jZVPWH1rc8vHKNw+tJhpyBQRPHV
Gfv660bCuxfZ8CCgqyZGgo0we12KcesqpNRdmltGs0/GiOjMwt0mCA1smtUvEF74lnJG1CMWzZ1H
vg2TJCp2GECuytlDEww7Q8TYSBjjDmNa7JMCODrseV5p06rSf+S5e4hQ9fqlUwGA6DEWqUtUrgec
uSNVtKKwwngmvB2U6VOI7MsvBJynOUs2MApjZB9FsGoX735qNcOfnRuUgO843O5agXB/qMgWiHIs
RHRsrVZ4dJ8H2fweyukOYSJZjWgmOkB5ugq8gkl62oYl+JuYqfilYx46NlrkT8BefUVhZGOVCApK
kmzUn3FPRFErWmxWCF/Um4SsDPSSkZuQLtdhKWECP62iRRm0BvdxZAXryc5wzk6f9PYuhgMNoKN7
27BbFSXKEvJgzmZV3EOToSsvrzQtxDVtwucJZPxn5YybJJx/2vpM7EkDZUXH8o+ws1Zlyn0v8cDX
KABAzZKbGiq4xGiBpUzn61XgZTbU+SRh0B2BOcDo/FHp4pGErmrrADjlaMSIYdoadIljIU9zbZ9Q
q5wqZfBObjfyVPxhhH0PAcdfKkzUpBuvucNbHRt5v2iHazm+5PSSbHM32giDqsch+TinHLKDcVs6
0bWu998uFZHauRn4A8PJu8rm1OiK5EikYsLMZOAR3zVOazNiGL6lvfaqa3DTlyr7kXRqBNIB/veG
d81FN01wnMoMayNxrLL6d/RCo/Yks+yYUMiJpKcRA9YOZfuaOABqsNoHlMOryMug4mT1wXXoWQmb
CoQglGTBMEuBVz3VPu8xDpwBu3REMcyrG6YIB3OVsgZ+rmk3miXIKjOd93FqX1uhP1jYEI4Zlbxp
kf0SGuswTTEbYYX3YUK0A4LdvBtgwrUEnXmN9KXmweSjjarP9cLcrJVvms6ZbwaYVpqHScuNvaeq
U3dmSy6wRcUId18RRu+pYdvlyWpAGLPNLsj5vE7LTKA7ZsciZxCsjqyigr2/x8Z8yDjMQ4/gII0t
ijn0ysEFa9ML5hmJhkZdDUDUJFFNmKIUK5z2ex2qEzD5nS6QC82EWxFUWuvHzg8F5LmqIEkj5+ky
EbO8ql2jQqKqys/qvymdQdDL1+9wMd8KqkBjAF3RLXRWguZQrmG2vGRQw1Yy5InowW+duBsMZ86I
Xycmic5TQzOdFsMpIj9xEw3a76honZWR7JGWvas7Nbji1JZoulijcKJtnQmGAiGMsn+R7g7p61uE
3VoZgTJPt9Rh7wPgSDQst/WCuFNw2mseBXA4LpGvbXWdK7SgLBViUQAaDQjDkzdXpxpkTI3L/Fhu
MBoScqYTTviHlyG0/ur1JMdy4J8TSmoXcw9cZr/TglyRqwC+/Vbo9tPYsObrtElJckjXOcat3WT4
2PFtSkRzzI2wKrLznbptnWbvtRTtJtdXMgX9r9JxR1RNteNAlOb0L0qiPxm7Q6+iJgt6Cg2SGG+K
9gdWlVf599A21tWMrkrXsMerlfhEXXA+K89e+15m47bBatzNRs7ogfJR1RedOgbmqFameifL7ajC
+vBtFMECf+Ck1QbZdhXfri29p7ixbzHM44w2VBnmFnsQf9glUAxg3PHZ5YINET/qtWcBYEp2KSQz
Am2vse4/OE6Grxr08j4faNOROvht7TT8ZUz09DR7bdr+QbOoa+ccnavQq8cg2mSCe8oQCC+bGo/n
UJ+2Qo0Cxzl6q/FvcHFjO6QEVa1crX6Qak4fp+0ZnPA8u5QT1vx9cprrmlwE34E7K1LMSs3sGXEM
NtH0ZAEeDVdYiNl++R0iJLbCCt2QOUt/GCpKG2eTzB0U4azhOMGuBb01W1IcIol3cFBRL+lBLvav
JJGan4X6LhB9C6nd8IEH7tW0Jezac9MMEEoLC0A8AAbWDSz71ItQZJg2tQ+qrS0G7xeWMFeJaxj7
CmwwMEHbQ1qyMKW9pjZ5ntS8UbXDl8nwS1yyfY5yig/kfb+gyip2Crr0MuApM9qb1K6OmjCEOd1q
9xBWryWX7V8myq4HP9FNj6VMnkxprWGR3RjwjwIFgYdq3HvZgqLFocpiyx4acpp42/RqeSqM7tjf
W0P2ItWz6G3oD3GmP4miaNd1P7CxaQeqG18LOYQmJ/K2DsVyrHUEc6uafSgGuals/TkyZ4zvs996
ZB89c3bXDTQrx+NEKG0osV08XyOY6LGUYYPAvhEGQki8updcey4/CZpDB02LGDZ308TURmis4lVS
T1dLRCU9J/WTK4xjr/XSpw2n6IE4QtcRvS9J+k41x3gP1TMzv9OiYKUSBMyODFjEjobm7BxW6IIq
1sOlOMIzlXYEX9uIo3YVK6jBbYYX09xNLscu7pdvXjAdhhZ3Ip4tCe5vtbJgVC94HSNRGo3mzumt
Kzuj3ioy+wGf+x220CdgwFuJbBmP0pteTbsuEBnuu+ZkfVfMgAFyq4896m1gJTcyntBVGOnagSm2
xLoP5e3GUswDEiJu1TVfgDInZG/rGTmBsmBNn+jpnb1rjLraJhNpO6W9DnUAysu0b2hdE9b7xD3l
nkB0STdgGI/9iKmWukvOWC/r1CAKLlQGI5r7pJBeLWG/BKbct7q8A4xRb11Rx29qkFg47c7qOaqC
wYGb7gcdTDp1OgvJXtb2PF071/EpMLEb5U+8idMk4hz896Dog8DlMkm3BYYKBl5iDD4/0Bp62Ysq
oiXZmYrIj1M4fSAwrtlxtzAqBaOXtISWqQJ9v+QRKb7ShzmvMsFBv4JCQvGy/py5Gi72s7FM+x1g
jgnvmbhjLAg3smoANAl6jewaZFdDgQ+MFG2DpHgn8XX37zug/+UWeMLwMCk0LBMNxYerwGpV7+PU
63duPQ1M9Wvu89zfB91kXy1y2oxi1tfGMjxmruvdQzeArQKTItjM7fBt6uW7qGwUdGX+DZdvD64n
Qxs4qI9fXOZfBtQY1lqOCelKkFr24TJx2xGggLRFrvE0UpxvejtDhDGLB5NL8WJ0aVn5NLUN2IIa
riWLxA0hyK6LGU+9eZIjsv0vrAz/MqiHBsVlMf26sPv+fIA5RYGBrgJjdQJInTejNg1UrSYxvX3+
VJvVrZY//Ps2/PUT2W9x7IJ/8InF53aVtCAR4suqk5pjVrqzkgIgz5TvNUZxgBz9BjvJ+KsZsDLP
/LBUCXH3WJKe1CG9qWnr/01T66IJjcnNu136EEy5oKFg3xCd+5RNCWax8dtlMNdhDZYsAaAKtTYE
73d9dJ8iDlqicCl6Vd2Xl25KcuO4xpRnN0yMQ5zm2GrsnHZhc6gQDRbkJ/OLB6X/hTqiiJmYBbLQ
oW98eM9HdC91IKp+F4rwB6mK2U6fxkMDsLq7NGRaBUZbuZ0SoV8PGNtf/fu5yc/MEYssBseEJOR6
iur55w3sJZtxQGDszo2d205V2wACR5QL+mycFPotimFdBibbON3byhRg2jWZhwsbgHWbu9atqn89
RXxESvRrzuU+MAuSDOOj6Y1nbLRbAtW+YhphxfXxuVsWpD2L9419AK3Wn5eNdLiaQ2QROOgPUhFe
YB8wesCX/ZwM0bxaCrA4dbGq5Tc7eTUm9HCoELaBZlO/wL9YZLPBd8YglIFr1CIULrFWngHC3vEJ
CGJj247DjzynFs0aGpXGZDwOXpc2MUEurJ2YmeplESlscEEXoGBt6SXvBtZ7pfGYL9FPgqm2FRnp
ATZJzN+A+oOGDVsBX5ligGK39S41UsNrF89KNY6oE/shjsxHO1UHI4yt0c33cp5e8rE8twwyySS4
USTKYqDeDnFJEuBNSDMO0vF2trY86Sllw7+XyYVC+ed7pvjBKOhAXTzX/ihl8/Rh6gB0qh2GtdAh
+1isEmppNcIh1oGkeGN5c/SJcECsXySVT68xg8WT+DZ0+AfqDg1esCHOzkNlTNURBiCZl0pRpzq6
dMpBXZ0RVbICnZxyVUfyPqjGR8o8xEMfS5Q8PyKduJ5t7BUQ3XqopsRBjR0GI/im4fKRZTyof391
/fMb4ljKr8c0sAjBbOMDzaQfOs6nZoBhaKvZV0OlL76ZOIetFhaBWl/gZCotudmodjFS49Q0pMjy
KvsQN/n7v6/n83njWCSo2cgxDCHQOfy58iO7Ku0Ql4Ad+Z1HOXIrJctO70B///1Bl9/04Zk7MIo9
DMSEIzEJ/vOToKkEtcywnVqqkwtiW5cwSvA54pupxnEaecUQ5hC/4W0FJhzrxHLfyQF7dXAfJ4CY
+4C/DETXkfqh4Tp7b/YDLGMIfECdW9Fag8klaXcdMUnhBlbEJ+dwGbVKPGJhj71Gd0Ry/aQQklJh
CmoAwRT8eJk1iILwWI3aFTd32i6Gcbrxjixy+uI+/G0BQGWEYmo5OGd8ohcX3YC6eomqHUEZFN5l
+AYvCcAYTp/aIPNWDUkVMFEDFk9t8qjK4hlz6VVfR+9z7t7++8F8PmsdB8kqnofSMD+ftZnssYzT
dezAMoYT5Wwcy7B+siTD1gKT9gy8Zpy/+lDz80nlOOg8PLi2hi6cj5Jro9Q7V9iy2s2jS9pYAMUE
D4v/nnA4LW+W3t8aDoMWMTfElHmq3TafC2/cZE7zGPTOTwOrl43dj08tU3d2u8kj9pqXV6WsJdXy
rUbt2QflvmvIv0GLdMGIrGX5uQzHS4NdhdBKqCR+uIv1Uyr2haxw9hzyF6+dvgNdgvLitWNFwxd3
XFfv+MdXwbAUpxcvJiV++PNVwCUDWvTEHoCvHvUFYIP43VG7rgRtHMTurjvaLtY9QW9Tg9JuMgQU
awJAvuB5XoicHy9E+UoyLBQcfx/f/oyKbyxrWe4u46ML4QMPSNa/K9eD1wWo5ibemXCbtOVNgnXT
tvLMDfE9D7nguCFFgefCtuVO/XPvaSu367hOBQV6Bv2cmghduANG8UPXb8e+A9LKGBWBLqN7nVZW
gWmkWtoBPn/rLgWPGX9YIUznDO4OYoy3CRpMFP4eOogBNb74Fzp8DAE8sqmwDKs7O4N90Crn6YJo
Foq4omVrmbV3XSdd/3LgdiNIZ9ydXOsxywBsTBH9zIbhJQ9ReswCE90UpTPpDGASAz6LGKjd5wmd
u5N8S4XJuKfleMlxgwL7YJppDodK52QJ09pYLXpITBKeTsyozGD0dkMUxeTo7QWx2IU5+v/tbIpu
gTTwGes3iDLpO+FzsFjakzE+aaNX++kAW3DivMEjExaFOnn48X1U4AixUDL++6U3P1c8rD3DRC0D
01cgdvhzCVYuhg0NfMyd4R7aycCOH4DKcIZpbQGuNAaNaW42Z2mZHbsRxjbszklsEmY/t+h1cazk
jGMUSJEC7MubGDYPg+T59fB4NtwJ20E/0wO7BH2/7ofsqPh+S9KkV6So3U+GC3xrjfir5IWO5WLz
3Ap6ciZlb6bH1DcZYyaY/fKYYgtx4eEVHr94SWawNLltosmiNcqB8DFxBPzsn/99g/6yTbschzRh
SECERK/35w1qQgyuOtD4HcJZshGnEe5n64a7pApQWHhgi8jCwwbT9nZx9NMEiwv9/9ZE0bbWeTXq
Idj/+5KUfurDtuFK07EMdCloczCV/fOSPMaXHuhWuRNkmKyp/w9Bqhi1wtiaIwN5K9RupqW70qL6
jYQ4AgwtROh2mjDqM5mrIm3GIKZ+0ZejU9fWqhE8ZU4FIm81QtgVbWDSmNn2MMME3o5tmDL8KTz4
MEhPciv4ERLxtqN8ge8JqiaSBt9UlfboNOck1fy4FL7qfuJwOHclqBokBLuF+2C7+36MIOBk081l
ljEujdzQVB0We2A0pfLwxkw8zBZ0P7ipcGwaLO/JFFmJHLSkmSA6zEi6fLtnSIbD6FrTXZqGMToQ
gkbBWjebBLtqvPSDqyINQ3Br3EvDIcb0wHgyDJhVgkGAF+cpfE0i2rOFPBQtVuM0e6I+9GbeOhcp
Sl6ZRzGYu3ZcvmjPjL89QDpaLP087N0tW9WG/9deDjW4azJG5a5KmVwPLHM1o4ds7a4NHbY5hicE
dWROja0B9jywjh089hI2qSWmcrXRvjSyRH3hwKjr7y/Mj4VRnx9h+bAqp4hwZ04RHPigEgBrCwXU
lnUO1THrXrLncKaOLGyTPBo3/aKm/1xGuNKmrGWbFcA9H4GLvqO3zIuwRNNpYo1ARac254U0aHWy
XkrzDDrGv1+JT/2mwwtBywZYYlJRC+fDKxHpbTA3KcCWCCpGNYQH2B7g1riYv2KSZC4citx133L0
5GlPrQ2AA5F1lOsa631eazoOhXvVgfNDpjM0HnlynfZ8+YFXTSeYhLtq0k8MK7/agz9165eLt9iG
2V+Uvkft0f+3HGwMP3EVLtJd442PTmhfpfXRGltWJMVsPobXRl/eG71514Ft//vGfdz++Wi1vaEv
MnB+lZ8qkLSyWlhAKRUIjZWq/WeN2t8EVPZBer7sei570/9XGg4nBdspmlRkdTre2n9+16gZSntp
4kjR4gNs8/DEwE428+dygGFmNg55koyDc0a6FdCcEKM4Akyi0JnqTVzgkZinLiFWDcTL8hBbIw7U
ynk3xE4VciPNHfJibPP6Wscly2EW00aE6MCugRP0s029YV3bHaNVCZQv9ZbAe1x5+xDygw11o3QY
GwZJBnNiGZ46Qs5HW/+BQZ52re8LI2Ei2pUDb17+Fi9klmYWskjUiqt4aGxFWjg1hImqA/x7WY33
cL7O/TJG+9w4z+DDW7w9Cbw3CVNzQrPaD8inV2nevXSSvB8HQpxPT9gwTIZUEVqQZaAdbNp5eJ6C
cVtZKXGxFsP2qf0ZOm84MX8XaCI2WBDQK4+wE4kImLG49SsUci4GJQ5G1cTU1WgVSjLSbKidAKNX
dq0lzDjaG5nMFgB+dgplnG6L6JTbcoYNEByzwnWVH9nb5C0vREWfkYVApmHr9MRZgB8DIGUkiHbW
cdQL9DPeTbtEL9heHXLKeNghQ+FXZpNt2PA735SgZBam4FEXb1EAEwxt4FgVE+RmDOIQVwFbuVbs
oH2QWNp650XN13DH3+VZG61RV8yk2Gw6XEO6gTbJzrFTahZ935pOg8UcYXWMKyFvCJp4KogCEif2
NmaRwjok8C8JKrlyrankPrX5tTc9ahX2vqH2WHUY/EaxXNsR2WhxcOWCdsB1wAOyrzt9rdVi3hiW
dpC5WfI/hskYnNv3xYv48UxwpEsfhNs8aJ0tQB7/fDEIVYdxmnnuVl+6kHAziapfgSKUpifWFl1q
K8wNp6EKN0KdMkdkdHZb2/YNN9S2Q5b9QsVwMjDCxs/Y+8W3iBEGpIT/NPHvB5dj5lrWeII6yV3S
E4Fb4ka2aDDD4yz6qY1J5mdW8eZCe8DGF5Ksg406TvEAJXkE1cBNYPdkuj93xtosmmK7pBoJHUK7
9sJ23ggu2tVb52rgBq1Mr6k3GGWQKlWNpk92GG4J8inp7Gc9Hs6F2fFjusG12I2x0R4yKnTPGh8C
uuKNwKR7ZYf5zb/v8EfABfEkGxy7K0JCDgnxYecJugpZTZ2626jBOgkwj+b+i2pa//QQ1Wc4Dq78
noDZIz48xJpqFOAzdLdjOx4xBBxW5cBEama8vsos58Fw7d+WbMgj0n4YOKeBzUGG+vf3/NRV8kU5
CE0qeoAF9vUPx0mouXZiR42z9UJC5KK5hPhEWjCaYlzH58ne5zAzLa1+dQ0XT2bkNjvY88TgCCpa
LOu+KFflxxYfZq9qbiV9PGoqIOk/V/Zc59mQ5KWz7e1K21b5Mx8bYF2rbUnRykoauiTho0PLzeiM
bEDgeYAN2JFO4z60ekndWOQgnGRy+9JZNnlqZNhyuBvUctP23zfP/uvFogiUQCBoyy+19/+dxam2
NI5siC+10ZmucNV5Gea63Y+atpY0JCsnSBPYV4IyC7X1tV5irdMXBbYwwiNEe07uoK/z6p6muLFu
54DAlSqLtJ0x2vDD+gBPFbvxhyAxidaeHw3H3hAOvayTDCplo8NNwqug7pqDPtRwyZTYd9wm5G/7
o7PskYUYBEaH33udnRwWAvF7dbnpp34H2lyfev1+ZFkdcnrVPIqyPSrscB1J4foQbFa6CiljiSrr
WMKgFlJ6KoCtngHpVZ7Z5noqiBgQyUC/jHVKExc4D5d0sf++ye6nV5F+E/2lbRgGAjuqxA8rAqNm
s6aSA6+Ryb7otLt51MjVsdB3iCpEoy57wITqNQuQf1/uj1MSSUWtcoPzuQvrhtQ5x2ve24i/PZF2
jOtx9S2I0GWSkpBQJ5sLlcL0HKXDQ5p53S4RKDkjF4/VhNjbqWX/z9/NisZoWuR7vhivzeQVa22A
lIff714SUedLyNNGd43frLFhHo8FykwN6zDFXhalZsqGoyXKn27eWruFPGpsGJou3rgpCgLNUgA2
3i2oYYZVZnfLKpelGlt0D315qDu5+Hkll3Vg2ydoI+ibXLExy+Zp7rN2j6NTt2ohi/pi+NlBVCCG
mqU3Wd5TPVI6OUvwfV6qb1aMdD9uGibzSbVeCMVbtZiWOhThx8bUiCAwypc0J4QpxjZxdOOvvCCt
T68MT5OprmTjY1BpfASPKg9XrCXuvG1fZLegKFdJrzVAJsMRQ//HPMeSWhQESeFBRvgTqz/GxsCX
HbenI8fEz1n7GBFl+D3FGd+QY6XIFWvCA3mBDQu11mp/4Q/Nsy1vUp2EqtLxvVJfDg593zJMZ0Hy
x3Uauvp+ktUdO7BGBjsrgJhT69bIrocpHLcsyfd5zF/BuATDPFRYhaY8yO27AGX/tiOwwLfjZ0ic
d1oZBEjdcbwbYgMG5cx3+Pc78LnoV5iL7phMGdkePxX98xRH8B24a0OGChBqYSYcJt/z1G1i1DsA
6PpKF2cdhtF61oKvZK76Jxweu0uKFddS4y7SkT6Ku9Ex51L0Hdty2D94XnrAqejOSGLMZjustFIs
lZQfbgsnGvu8ynEC6tvgJ17WDd7y3Wu9lPhnhxOtvqsWnYNcS8v39VRgr9KQReXQzE9DTQPojgHi
qOGFWc1xDO2bYLHarR4r87Mrss3uhiqFTnrZGJPunCbR/TTnr0wklnUNEwdST31sEg6rsIlTX83C
6ADfJ3u0th16cV8Or1acohNz8ADHP9afJFrnZLK/TZVOVUz8H2AlZW136A3OY+oqhPMQfGU2oRNq
iZ1PQ4O4elwIV8lsNMdquk+7Krl3lbibzIA1xh5QGtEaMAtC9pmNZ9yQMBqwrdvU1HEbGDBawLdu
U8b4NGjxQPxddqcn0F8caZ86t2j3eCEeKuIu1nYDB9y0oXyn8fCadZG+1xtxF42pvFaYJkYKydYg
RBsOnrxu1Te3XSIpCDOQQN0pzryttXLi4Kdkt+N9Vye3tBCnSEdftcK4iplubxvscEGESOwcVTSp
SrPQzOhAvjf+G1a+sbRiXsOJDwnvw8qJqtDZhBGmjyYhGE0hftRmzOyvJ0UjEdbsWw0hKKZWVHDS
+LOhjxZsc6ncsmAXesHvdqAQrW32ONQBN5PnQIaCUH+0G7CyOggggpstQk+SPXf4sxFwOKacnER9
fPFyfcQgWNq8UkDLyrtAlR1/ni+tbWcpwbb21mUq6ieOGW7DEysZGC+jtDbJEbBoh/79RrufemlT
Z1JBgWNYLvXOpS77v9IhibvZZrJlbQcZ5ft57L6lHt9betF1EE9rUTk91jBQOvI4bbZFg1830USB
j3wyK+ZqkyiuvobRWY7x90prYAvhd81B4mmneamjayzL21XZlBbKCF3JqXdNCZiWRAGD0YrohHJG
MD26WBHFPI/10pfbUs+abVhMMUcRUtIIdg4SrOKnvq8PMwXWFrfoYW0H+ANctk2jnO7hJPWrFJP6
1ag8RKLEIVwZpd5lx965IgH2y5vXaY6wB5Tm4zgY58qQ702Os5gDTzH+BWRKODYGGgQnuLsAyQQw
JaF2UYYlXBg7lEqmRTCEe488joUNuLMJ7PTQkPk5epkJYzpDbFsVJT1KcS+8htiAoaeXBfjfjXq5
J6E4X+cGe6aIswBaSH5fW8BmsTblX9Qrn5yYKKZ1BlQmnq5grtZHwJWZed5oS4n9fWr63txQqjDB
3BYDxZNMwqc2XH4vtU0I0ZJvMYiBaNnqV2Y6fnEh8iLj/wM+AdyyWNM6wCEMLu9Dbe+iyallSOJf
D5t2E88eDhBeUW3GNCUZaGnTVQp64WuKl5e4pFH3Li+iGW96qDNDo18nXtlum5bVoQ6gtU7FWeY8
R2csEv+mtabAnwAnAZN58kkXvIiB3Udg1k2qQ/XoWk22ruqcB1+ZN23ev9pFmGzBLNiSGkYDLiGl
CLQPC1nHWA3xz5pxa4fcF6soX2e1ZGqTI13aRIlKNlYMyLe9R7602kUTu2PIJZHZBfmD1xG27iT1
NuJw48WAkOiKFqTYvXH7ysAk+0AETeZGPyXIDIVX/mjO5be+oHCWqFs2GmpkfzT6cw8x8To9MarB
raufcoqH5qlVXMFSYzzhaU9OQ4R8QJJJlVJTL30kVxG+OpRRTCTz0WYIY5SPWp5hH5ZNAGXD9TQx
THQa7dEaAVbT3IYHj32ggGzRVvgELWjKhoIp8/Ar9zqSBcitui5It/S9ALk9jE7kRjklHS8mCDak
d791UcTFK7nBA/OQ6aG7amJkmGDgvjNV0zZWOthc0gy1LirKhTCsdOBcqKUdrMHLqJC0Bs9OG/oe
3ChTYscQ/4+888qNHAuz9FZmA2zQm9cIkuGdlDKZL4SUStFf2ku3+vmobqCBxvQKph4KVYXKTAWD
5P3NOd+pfWdO4q1c7qSFz2GsNI80zZVQNdo9SBbY5C1VlywVZeOocaih/fbr1oUVwjbKgeeFPtvA
zZch0i0qJXTyUzmXY5gAyfXN1ngfymcnp3bqtAw5Mo84dZXBKdN1+7nlVw2R8bWw/sUCxB4hBd21
cT+HoKiZgjW2xbKhn8iLtW0vjFZmT1wPRwIIDn0bP+hfbrzON6lqJ3sLq4tnR62vJd2jbZze1+LS
3kYgSVDef/Y9GBOJMbizjcVXRkXd0uid9XViETvLKYGKGBDGyck1GegctCNfNlLm9cr/vG6ayqJ+
b/tmS0oHUtdKdttm6L5NL+arWqO5e6GTrlmmPHqjycAe2irib/J1CzJjp7m4x3EMhzP1vmEEvap2
fQFIW/nxUCy+7gDrHbmd1Eafw2zG79UUik9BziscW4O0h8L3bDj7Ue6sODH19jMMqz36GS42dTM9
0ByPdpAm/EA/p9f/z+hDjfcke4D/HQZ++fhK5o//8/+KgvzPX/qfpENX/w+XE90Gcsj+j6kUU5//
4oCb/8GQiGU8J4Pu/gDC/wt0qNv/4bLV9zxEPiuB0aDF/S/Qoa79h0q3hL0aQjSwB9j5P7j1/yaT
wVL/X0llLOf/R7VDpYErclXuMNpaa/r/cSakmoLtjFTE0J6K5jhHbRwUAm6PWdnJk5OMt4qpdZ4n
p9Kq78zlx4ftzvEx0f1kseEURS157LW6A9w4Hz27DjpFALbK413haeYW247p99KZfXMW9Znnt8au
RfKUNkv1NLa81drVWd8O6N4LU7LWB9Pli77LdgxK7WAEERo4FKyYS507GZDuVlbyEz2Y8gSnFQ3i
a1G8E1pSPWHJBelKltYuX0QVdFFpnd1RFueE1fJWn4tf0psOEe/PGKW1u1042/ZG09V7JsBr1K8a
3UthYfNIeGdpdWIFaeTqzz02nY0LiAajaf7H+qt6rADcRGZvl9QdxG9Iciei5+1Lmi/m3tQKv3N0
xgn7Dg/wXljOX335yBWYYIbtjVs33+P9wcWMLGejHWI2Oye5EjUjnQl0BF6jqzDqsZuVlcmrc351
6ulCNd37CuEpZ2lr91rZucw+fRYXYJ8i3sLTXvWscCbXY2tnRnyv+nNVWvM+r5aJaCP1SHHkkJty
jDtrhtqXnZHHsSyMRlhwWoaoPC53orlYHRCZCQct+JdJbiHy2QfXrl67RldD2EEbN044zQnb8M0p
yQ8lN6ovzbY5tiK6JmttUJBptGtjKsA5lfcklXGIN/Vut/hAZrSFE5ZUliDRvI0FE5qlLsPMyKsw
T9t3JAPvMRutjUPj3lWfIha/k7GOsfqPGe9p9tHalJkXdEHmtmtrFbPjvq6n9pPLcnO1xHxBdvbl
4mfYY17Z9Gy/Tkpcy7DocaYahZleS5IXWT3EZH6uNyFTwTdmctpJZHX3S7PFhUO6RmDgvDEedZ/t
Jnq4bvJwqtE5KVLRDpONWkCmkbgNpNy4Bube0hFkgZOIGAqPRXknnkd9MY64EZu9jBtymhdONq7f
Ff586atzf4R4pJ1mHeejnYIA9Agaacy4hMlINHQ+yOdKdFo4GtrvxnSTewyWu41075zQoASozdhx
a4Z7FXP8pvpIpPLjbNMJo5PytrqhdrtksPeU2cvL7DjnKh1yH0dQfXUX5yk2UuOsmCLGek0lkXSz
vm9LlxDPvKYlF1F7q63hnsXpdumm+qzIwO0IaMfwrWOqWeSeCFe6Na8ElKM5cIVJSLTm9JliCVeS
pe0ax1BDI1+0S1LjZk1z7dak0IrF9AGoL9pb06BiUVSR5HJJ2WpBYtDb/KAZ9Y4110IyjjIGYBLG
zRTzIwph7w0IFvQMM10AgSYUZ4i+2hWM7w2xd4JGiQk2rUff5jm/Gum5hV7NKIkFk0V665VIg6Pq
1U2Y1oDhyEslXAOd0mFS1eFqOZZ6HJ3qhEgn3WNnQMFryvTIuRxwibvD0JdyT5BOmGqTdre7mN5B
GArdvE0STdzn19mgs0i0nMKBVqLQxCVf5F98KAQYRuO2r7oWYxEWPGe8cTMIAR2JnJ6clzNL289C
F1lYZ+csmQyf9lzf44uTW3tkdmJr8bxDaBOUen0sDi367/MSRzOPhXe3AONvRGu1qGMoE4jPvnFJ
z2ZVtFvi37Za5RIwnwLhIHYsqNz1tSOJgnQFuo5V+WvniNmq6UEoy7Uyie9zCxsaus7qKA6Mnisx
VlemrdAQneTCHor/I7U/tSReK3VSylPNBi/ESeCRWbNHdaM/oboI6DL0c65m0xafFxtwL0suJGID
J3D+GFh976NjGHe6umfNkOmhzxJj7xjjkwtD/4I0jOFzXc6+I2dAev2wqevZurUt0uJM8+mmtBMS
T/30808/f+vq2MQz6Hbfc4zoOyPPoMdydOsQ38St4V5aO0+3mALG16h5SjPL28UWKH6j6M29M2AH
ihPvGX7l1vM2plNYb02MKgkWFNGzppKASzI0xEmcWtoykmZM1xlMWAvPZmxu22ZALFBn/bXSHwb2
w0OWJmqI82Hkvc4MsTSi/oj22NnRsp81ECag60GbOtxo28nQRWjI+WpMeqC31b906chmH1iTRam+
NTN2xcy9txn08VB1Gk7cgliOHBR9saJ5VrMRyPJjRTnCOeDK1ZV7mLRlDgjKfK5d5UxPcJj7+OAI
89TPA6ZN12PlBjNo3ZRs2VnzCCmrEQR+vVcdjbrStl4jQLh6xSnVdIhSM7HRKbJ8IgRecbbtxihK
/I6UqTCZ9XMcd+9Kpc/8KhBVivWmzPmZoet1IFVu7zr9rWrlztAne9tYOZrVriKT0ASoMP+lbzfV
3D530fjW5/mLGn90c1hq5oVdxw2tFqiiUrvKwv5rMOJQW2fwFZnfmRqsaCB0ZFWnhLaJTZWlg132
HXwmeDPSFSjfuzRg4ZPu+prQszibmo2RpO3GNm/KQDAB995m1EyyBcRK6+AkRptENKvVvBM/4rOb
BCleIq7Ll3Pd5pdYqQkEVk/D6HzoFXsakbI96ASx03ptHXnpMS5nSMiXUEVQDatPck8Q+pMryI2F
EEq4Tus7wiIdQf01zzW8nMkOeaOTlbnYjDBc506igbqp8iXGx0p3FjleESKXyoJOLZ/o31Dq4JvB
3RnvnDnWNn2Odqlv9V8M8KytJwhQ7gbr07EwDaK6Oymt9hIjSppy6DJTosI7KL+m1S8t+Mocdcay
n1on16iuBt3NmrYtAuKWsNf3BkKg2EZph/qiAqGwFS0EFLcCVWKxGN6W7UoWU3/3qwKEpn5eTPVa
JTgI8CZuZqYZhvc0qMkpUTG0LcafdGxKdhrruz96NvUJa0QcL6HLxpoo8Gcz+RVZ1IlRV7wS/wyO
S0OrlI0H4hbIp0aWg8cxDqQJa0xFwrCri+4tKdJjPpY98kck/eR1RPaY4omb3kg1Q+WHX1V4BvEm
YPr3SXaX5cT+cGyji2kgxCTL1m31F32ZiwvP6rBR3BmBWqxe5hpZhO0skODGKSCcbEtKFVGPqETL
alM79LqzsS1GRFcTfWZn9Wc2RPvBYSQ8WI6f8wxvWD6daoLKRuS824WESiwIlcBu0WxqZtzxUv8G
YESKVYl6JyLPOqjnOdBLgSs09UURdaErXsdPlsTcoz3SFM3KT02xfBqG/u6WDXOxxlc1/cvDF80P
6bIbnV+z9YJUfT8dO+2jBB29U6kvRWEx84m0d8OM4h14jmcr6b9crde2cSle0978pY53fn4S3cZN
wWgyIH7TDhVNnrTEojLMNZ3cge85g0yELE71U1FACZTEKEQyPw6eTbCexhYGLhvb5MYF5uYriXpI
kJFZ+ZTBXcuefrA9JAKLacRV5K2zkrS6l215dkxYvMWoezuF9BYqdqgy0jBeM6u4meuYLGv725Tb
ZBWY7PzFCHUAt7ZtJm9USKDW+a7rD6d0T3JaCgpKIF7eQP1UDiVfmUXxRpOQEqUilndHMvjSS/sB
E+G308JnyNiQB4omrsyfwtpd0SJqae0AQJC25iDSKf62CbMXpCF/ULkcLLWOjsTDn5jjiJCJIMuh
niH/SiJtYSCclQGjvl5aaF+U2N2p3nuK9gju8rSPZhtycKftUisKvWGxKGFKGEMi/4clVN8VmHpw
1lyKiezAtBBBXyImQlqCBsAlr8TmkOWhm99mgys1o/3dlJKVmMZyiEkNgDh1ZgNoP2VYhgPL6VQ/
SZvTYA4teultz5JmCy4833jvtae123goxUEKF2pT4poXkRuQ8KcsHBdPC3um+VzIHqUOdJu05IVQ
KLcky0b0nJIRWaGzJyVkJcmay9gN4wNn01sX1RvR8Kez+fnbUTjtKuJkt70cHhroUX5E5npRmaPs
MD7tQn0e1lWQKbTW9z6t0YMooDSp72dC8CmKF2+EKdJp3rsGG3hjkzS8VZT+OR+QsBbdlB3bkdmX
ShnnNi5bqmiA4EYCIkthaPcLKXlz8+mlIBiLcbgkClIVU5QcsUz9FpZ5PgkThfPRJ/aw7dauaiTI
RCmMu9KpBSmWxYuWCzhoBvKeSmCoAsi5yDAm8WkrvYiUGN5MgWO0r51e/hELu+cY23IU/zLQroWJ
y57Ddb5EZzgv04QKKZsxRDbVfEqcctqqs+IdO6kbzxdLRe7q9OOLOXHmxIayGcdpOhdl90ZAH1nU
qbps4rj+65j2sclL683mYBh7JeiJsYeewUJXOHwpZiz1i0ANa0fad7JIdafwWlZnuua6Rx5hAJTf
zp2MA7b8Oz2aPYid8d96ySwqbOArVs+WqFqs5Emawyat+fgL8VEkynRHBOeBXDjdyBaj9Rp1HtZE
k5u0UMYdUOxml0HYcuUwYf9HOek1SRkuFoVmUySzD33nDRVfvZ2G6QBjktkZlIBN3Vp72bQF4t9C
7GquSQ9uneXcm4Wh61lo/9Jyl6jGclKaVW0rzO5JVwie7YybtjBCjEeN9MMKlo9z4ch2D2yZDomd
ZJAolkC3h39lnSl7tLYcUHiJQnzG5YaUlIQgKZmGk1VIvyavkKPb+hJyALRiE0y0YkCapN2TCRa2
GNHCtpIVrf0oz6Wp7EqhGnuQpeOma8d2a8Jt8518AZT3SSA9ovNW/jPN1PaXZtw0fURmyuR2voIX
N1lAjBElPu4aHfbM4Pcjr5Kfx2y99wkT8iePJQoEmya0y+7QSPJAdc2yfFg11S6eVuXANH63shqZ
oaAeWKQRemn1HXssDSkCPygIDL+ZGgiWRSz2bg5gtUovugetqnnhFkgJZ3eU3XI2HUa/05pp4UZv
SdQvz1kTaUGXqP/arP+2LQk1Cjh30GQN4qs41gKeNc+vC0c/UDETPNvk5lFWxbXDc3gX/XHKnOJe
NE51RIT0mXvVCSBIdenqckeGmBZ2mvNipspyQQz5ZNpNCa+RTzQf5qE+W3HGtLdozlrmBa7iwACM
Z3kkd4pMHPQOhyJd7GCordeZsMy3hBxSetsXyZz1d7yC9tCo5s5rZ4/urpszfmWhB+pQz6clM78F
GvQNwZraeTCL18ElSJMIqptTocFA6IpWxlG/dRfOaKF2WWAMACXLIX/YhaVcmgm+WrtLMxabnVsS
LO9Rpi7ngqCnY1NrE6HeR8R7+PVGcEbN3DyruRHOkEH3hMSiqUZ1H0OYC9DVacFUGnC7TOo+s5mB
WAil2BVrE9+RpL3RnWp+IehzW+SGj+Jy+SplfI8iR7k5kfutqhOr0pw6M0vdiKl4zr6MEKOt5iDN
p/bLk9dMla8qq8NtaQyeH1XGV+a02fNSqxetXz+MnPRdxxDiOHXypSFR7Mr+D1OK6j3VWUYvD4js
fTbqPROFMCo5vjSPLaWWJRap8Gz1JxVJTGr+rUYt2ydKs4sB7h8Uk44jZfPDSBoErh6vu4uJj1g1
pBgrmRnay8yLupvopBVoV5Po941rxiehkJ+t0OKWbpM/xGC9Fh0L8RoA/o4rdWU5M6FiKm0Mq855
smb3xBgzjI1I3yldxc+31IEpjeySpurZmSGCgWd4zIZyNQmEP7CdXxdiQWG8dsQ6nOiygPsNE61D
bSrnJmU9bqTztRsB1BrxA2evD7+FWyprCNZqygAz869qIWyNM740TwTg7HLd1c9iIQUau/4+rhQ9
qGgDuOoVRSO4gFhv8Be4LtmCkt2rtJqro6HcGlpoEFqPz5T+vd6LuqddiVjLTRDRkeerbM6Mf+VU
wzkl5GwL1vYPYM03aqQXly3CljYOgG7BGadqTRYkqU3O3vqb4pP6isfaCvJmmrdE4IgjiNKEXJDO
8nEjLTiYKfp0WWwmSwpOLIYUeX2oeuuDgneLHM2+DhWgNiLjjC0VB+upBwbAD0ctP6qJ8j93569x
7k0Kv+4vNt4Y+YGiv42M+KI5JVUEhdLGqH/R78y/gNSckcZ5B9oseOnJgoZbH71AXWiLZN1MV6vu
ifMwqFAUxWxPmsGCb+7+GPXxBw8CHAML4PIlMy3USxWu3MwOUPmV9yPckX8ZqNCKKmBFj1YTLtVK
/DZKk+BGNHnaYDxWn7ntKL/0Ec+DSPcGUQKpOjGfjL7KLAkrj80/tN1lsilJs7Om/NWd30rl7lZs
yISlTh3s3TQoMZIfl70g2ve6sHyLg2lNS/mBqoL4R4Ou7/UcsfwP7JCj97vwplOrlH9/nNPDD/US
aYkGiXP1kdJwuW5FUzFyFPQrO9EwMUU4acp8ebuGBTgw4RwUkWxUryXWM9Kq38s4wgoLNtib0g95
/fE2w0rZgW55FAZTWNUSzIDWn8NBqM0UbDXGYCf7Qe0ywdg2HFprmsWo5d8/QuIVM+p29sEUK6Z0
yT6hTg1Us6eyzT5nYKQ/FMZJel+NJcMkS/91kenjnl67aWZeJTzu1SBAuCXdO3Za8mrDOAHjTbRm
+mFJmEHNkodZ3lzqbq842nUo0/JlMs2bSnLczQKPGbQ1TUuLxnvQEO0h08X3yDU0m5UHmEa+omJN
cbiJNjH4lCTmqYlK8hqZca1AUXMwmq3FxZpj7zgl1f0HNlWvjKgf4i2F2XXA8gTqT1xkFeH65MJ4
S8WOuVhHli3R0JOanZxU1QKXESdDhKy6SZVduJLET7ScqC3iWuypihlnEGt4wyLvbWtiSTeCW5n1
XK0dmooqzrJAd85utJwqXsKIfUjvtHmbJ7Kozgox2GezXj643Z1jR4r0FuVACrmNiOyRo7kyjfSY
DnAxDaKUT9WKsEz1ovIplRM/M51o7w6zilzDIvYbj+FWr+CkW42XPI+zx8Y9yRv2nNXFtvPpnJca
GrecSKtRsrJP2SG/DLLTEI5qA1qP4rlpp+KkQKDaTML5xjMGQKdYnSWu7XtZ/K9HNYVjIKOJkBkL
2g4VeCsG0KDec5ZUyy5D4ZEMQBbNwVy2coZP2IJpgCxFA5X0PDYL463GQepaq4N64c9qGL0KVvEa
lOgmWn2+SL3X0PE77PJ5O+NqCuJa+ebkvzJ/yA8LnLoDvHiPihbIfoPy8ZiWLGZnN2bBsNQzy47F
OSES2XJCGbuE5NjQEyVc3BHqsJfU90zXq2PLSH5osNBOafqnJjvw5gmr4VsipdwcvKsrnrkUGOXU
cd9a2mEkSiMs5m856vmx6STUujGWCMOSIbQ75VZU9nDWzD9tztgtnd0Q6XwzZvJqj2bzcI16k5tI
aXDS9oFmFxejUdIToF/8Hmt2LSwJevgm6YOGNqSBC3IkgJ1GWy8DJ8/4Np35WR8ThuiVbQYZa68j
HoQLSZPOGdXkXY1YKlig3sy62jeNTdBnbxn+UuoPpHPzQVfV+gSmkbzwuf7E5nvI6194/kXQqrPH
WQphJ5nsx6hkAQp2os8zAgA6fJtw5wgaTWCKweJk24RWHW8X3ajC8GZSQ69M3xmZn+o4VkmITz4s
/HEbzyHYgxcy9YTOkM7lDtuIASu7KiHFtvJ3mTIor5nCovIpYCht1W6Yw+GE3NgKvBRNUJrF1r5t
7ZvVYhsxoaPX+a9E4AOOc6XdqYr5nggs/l1J1wNndTvj8heLQkgMtzl7+xek0xJuJXJdG+aayV8h
jVVHADqyKOY0tSbx3Xr7JYnYXC68qkgugRp31TKYjc04UmOZb6qrwAFrqeG7svhQxVueagtmZroy
1WIJmN1VlAYH3KWkwao5a/oGJ86CbXXnlIbBXdNYwUherFGoyWUqzD+6l/Lbl+p3Y40DwJOlR4i/
6Gio5LHNJTqQ3ttnMFH9uG8vScek03F761Rk2Z6JNGZhyT6uNiOQbOlk7REB5BsDncRGTRUT+4oC
i7j6Pbu6+qs0ylejYrWoi/pD1u9JppqnPNKoLXpxnKb6JZuU+cjm8rAYrR6qK4cqZtB0wKIUlKy1
b+Rt2oGJjngoxrPZ/Sm8T9k61baY2cqNCrof/aEVxAQvsDzreA/lUvGrqpwYEzA2B+IGflKtPzmP
moD3NH1viUq3qZEwV+qLKeG5kHx24LEOu443XMHOjUJLRQKxhhHb57TRTkSHmjvXZM3GIKZ/stY3
VWExTaxyeqyucDXcCm0eqjjGjqo0amQw5Q4wfr7zBDOaWbT3fubCF42lsmoyfsNgafeWi3XVnuvo
3pvNgsp6CJNxygKPxmHTrgo3tGT6OdWiHS5gZ9+N0R2OtrdHve+nvRs/VQoQ04ai5r4ASrHEeJWO
WT3R/m16bUxvBd0cKF3SMOkcjxaBKIYnxC+9dLdjSj6mypvFrtriVgimNUUiwqzV+WxygWKPG4yh
AWBkt0rjfa9nsA2tAjW4kZP8lnY4f2o+E8Tn2e+ThmK576pgkmO5ndY8gGQedUaWk4a8cZ6PUcuF
h0OHCqavUJp66Y0rzscOsymT/6BIbQxjXRBNwr73FbKnYajHrY30aydQGVJCttoxAmMIX3N9EelU
0GkysKOS+tm85/ht797oJLce3J9rTtk1icu7jfzNTWeb5fR3mhHS7Ma0AgiWzI1VUBsuFuJvAcHf
G2V36Y2G+BNj0HdW3/SHqMgYH2YViPCR99cw6O0OvdOm6ZZyN0r5kOyBLr1jvzIa17mDsNhp8b52
jeQjXoTjp/Cn9HzaSVuwWDWggTZet4uR1fjuYEahxjjNTrPlTYsS7uJzN2jGtWQG6ksdX1gU4QnA
0qrt0SudWy1ajgNZi8FcjfW+47W/KMo7XXD3Tq3qbRZ57TlBbp6CVU01jK3Mqu7YyL70Cd0uDxZH
9DpzhnAyDx96X51KdpC+ItD/em2iH1KSTplsqeotHenyBAuhW2TTgdn10VQvpmMWAQFjv0xrJgYB
v3yfz1dNkZEvpcoIpmA1tMwIHtrkCdzPF5R1YMWk1W9s+RdaAATEFaa9dAyUJ7KfNt0IAlja2deI
lXV9vcSwKWmL+G8rnhnxyNaQVKGVCGOXcXzu2OeosN5LHRfxirstYivI1PkPVtIXXRssiNfJn4rB
oNnJA8XCN4GakgDdS1cR5dcvGPIbraUBUSOOOI5T4IADy5qUTVfQOeCHEJ+p2rlMK8uf0ahu3ZiU
jprtpqJheZnRI4Nxm/2OpzXz6kvjiFcylrBWtqscSk+/6AKL3U+5mKy8klq/afHd0j0fxt1CDi5+
NnV5sXXx21U8IqsW7cVEGBGhJPPZZ73Fjp3AfYf000yPGRE8uZ+I1OAc2RY1qQqO3nQPaRwT2lCl
OyVGptWgmxidkVXrX+hPPBd2qp/GRZNvRv0q5sZ5j70UXvSYq/7Pv/a68lLNSnFwUCGfh86kRjIE
Ap0VFzXo/WuUtckRW47ji9TLOPtZmbpugZhHHpN8ZkioBkVSn0oN4UoyNd+iGMWWmPvMx4Q9Prq+
GE5RufKbmMUmSx6/9r3z5JWddxceK7jGoPoCKz0adEVdp0UbSEwjnHmzO1dK5JwEJZSn90wMKFxy
C9eLMhffWEaVu2I0Z3VmdZ9BctwQof7mpDfaOm3TDOxTTX18sSlhlKgpOQj6AO9MueX7qY8KAGZb
cU6TXU0Bt9TAtkWxnlj6cM06KrCyz0J6LPOgrexkrzb/NA1hlrSaLsJj367N75FYtthrov2yQp8K
3s2c8on8ncanpl4emZ6KG9N9WB7W0eDhPbmC8CkLix/rMfNSpgj5cB+OIALMZg+tc9+kqXlQZnaE
ZirzEJE0EABKw3s+z3yxUN6twjnG61ZdtK1+tOXAYiS2FjAfSXfIyazfkpBjklmlGS+RgHza55KI
YnpCNADGQ3H3mmSVlpZt+1S186tU5MeAgGNP+1GG3dSHRrf8augZjiNiXt+a4YwVa5T8UkynLANj
kAzxJavIViBSPA5FBZDEKe1z6V1iorzC0YL6HfVR6ZN9kEh7Dip1eTfiRuy7nO/MSrWHWnrXhPXD
sWUPtim77FEDiX4WJQET5Kc7eI1ra92kalU4j2l0T0bKqJEiY4eGEjdsg915AkXC/8O3QBxMmvhL
KlSUY+5lmFliUmIjde7rAoVQwdwFQ4Mt02IHQ4EsuYFOCBorjl2mNK3CbCV3/vIp4q2VM8GWIj/l
y9SSA+I17KOUfD/mYBzmqDhWMHPvvfYEtuTfqHjGKamHfxakCSKnpW/EyzXWLWOvFMu5mod050yN
PDUSC7k24xjs/2mlHF5SPHsK0WV+NeXRNe+0lYkY/lzItmPW2hQW5nMx39sc1k/ZVIUfpobePfSk
9/zE8/q9ncPddRZV7FxJjd6OtfHy869thdY6Aw/ot4prXPRxsC4JzIWYkfN+YS5EcFgUZkmxGyJx
KI3GeRQdX+lYA+wYnBP4gubQQnY5wow+uTJ9i5ZVvOa44wlwO3afYnHPrpc+RqBIISx/6gPyJuK8
dELoHH+aMlIR96BQiVFKsVdaPj18/OGS2gyUFt7oSFvkLk8UedJ7ws7zl1hK50sHHU+wTao8ucwR
dpK2UjQZGZh9M+5KEMRBXGGTGV2LkXSyREEtWHMyGCXaSJZNYDFdZMPGLE/3lEuUA/TPWq07dY1L
rlhVcO9jks/4k1Rh7dxICaO438mMqCd9rrSNG7FlGRQUghpD/QuMAHoCj1tNrWv8lp3FQapIIpb6
HJPuACzb1ccjbhQG9JaGPsJBvq30IpjqlCDAsb470hNX4UAayUr6wk5dOD6kEUgF3o4UtInJOEzb
YoDIUnVpDwhCVY9QqB5Y/IhZEIp+m/VIuzmozlv3Max5FXUM6Kiv9H/FPJVX2zJPjtOZu0HK+pLj
3KvM5ANNudrXBzx1EUv9sxyMrxTATTimE8VRE1p9kX9GTfwYdTIUYpZCR7IbH+6orR4JRPDFwOBH
ta1jOfbq1iVZIhBWr65BcdPV48YJPR4EzvvcfcuYtmmBMxn13R66Gs2No96aCP1T5bIWdqygTHV5
IsMzecpN53k9HABBR3/M2gtG2DtYkdEkjHT/6aj2285RwPCUot1pVjTtWJXe07wU1//+W5THn+0g
8z2K8YL8J33mcZbp2Sn5wUyN+IwSN8+oTTG9p4auScHbN2rxL7NJxuuERGJLd/8DHaCE7pRut8Ys
kzaUfBGsQqhw3A33ZhCBuyTloxzFr4KcjCZVG9hDc/ZYTNor9gYbo4uGew0SLYPOcxp1VhxuoiWX
NDP2Q1+fzJIdmIhc4+qp2nxtbgjB5GFo+ydR9gxcCjbcukLbZEoTHRNvy5KxkimYhxZZpfqTTjOV
HF207GGUiG9D728l6qKVXBJaS2mHUxE9UZ3qQ5v4ZN++Meb4E8/VY9bcV4U77jBaDPhT2ufecAtf
rklFXRa755LcgoGYzFw+47v9PY5F/gzzoTvPori5ClWhKycWvE6qszH1VcO5JGgdzgmykUEDMMBO
CVo0ulnM5hHb25rUowihWiHAvbJhd2v7IZgJyTnQBBqhwfS1wpkuVZS+l0wgR2DWWxRQjGti7bOY
rPrCQ410i0FEGePxcInxIooMPHZv0Yfwek0SkNCG+TCQNR+Eau+tth4C+ki5cQYr7NT0Pts1ur1M
0+i/+8Nc/e5Gam4kG/Qzo3tHa3aaDCqNKO03dZeHeW6zWO2STZvNekkqSfoxAKV5EIr9vEadQs8Q
20o1U1YLjs6Har4dlLYnGpq/Dci7M3ZvnA9WS7pIVRvHtv2/LJ1Zc5zIukV/ERHMw2vNo0pSSZat
F0K2bMYEMkkg4dffVX3uw3F0dBy35SrI/Ia9157nTVZH/TYNlILvP1mHymMcYBEycM9MvtJhkF9V
24uTL7xnDUAKegZrM56SkOh0Wpqx8jNGDMwHTLGqWSVfVTDVq9LWMyoY968XD3qdDYA+wsD4+8Is
cjMiRMFcJJ/kaM6Qde7SZdtrgkqsIpfYllCkX61Lx9VbzsHuQV1AqcUgaM0l6mv3te8p6ubYXHSY
80xWF+NV7wnVKMu38bCkyddDUrUgSmPmMgBNVc8Y0T9Z3p9VhwquM1t6bIfNYOJhEXS4sIN8SJEb
rjElR1vdhp9c+b+HMVjO5YPTL83eRcb7OmvGl628SEfyZZXP6dB/KMfH7R0Ff9FvI56r/D+cbCfd
Yuiz+brkfQ6Hf2ZiGkEnu+rG0No0cTNf+7g+EgADNsVaB03h/x7zdJtVjbwJNX+i2fXXmYojMhpb
phoFc1oyoXaJ1E8BfkCu0zZ7SbxlXQWzf146pCU1buFdq211RIPYnYO5/uE+IgajeIzex7rivZrs
9kOaksPRrexdl4KJHkrNkVaD7Vp1QMBPlHnZxnh6byg6LVsq0spslqvewz8PHmwb1tCT4gqzKNq7
Oq5L4tanV8s0DSa6NFzVVilWuuABWxz306+ZnNSP/J4MIHoVY1OcvPKrUNlnHH7IvApXU+aNR3cG
pGuTyIt5zidTgT83redxwyP1UC89ZVarttr/i8+YbVCX/20oStkcsFpEzsDF4L5UBdh9P/afyYyx
VqOJf/Akxes6L97ixUpXDWl3MpA1mWE2hNk5Hs+FP3+NVB5adgj809lfzZ73Bf8OaHkh24Of5Dff
WX5KNXzzIfENrlk8MDxLaygb3ntrlS8JzzVaRHpvPkd/skPen4bu3ILexeNOL49weNQNb0WvyJam
S0Run+f3NPX0rSrmd2NZF/C2a7cqyYPqCn/viQmVKnxZFRXs4v1R7GoP+dlyb93OPji5vjMa/u0M
0HTtie+EHZSf8JdFUImasGbTIJZbameb8JH0iH+JnZNeaI1MYd/7YELr+pjkk6ByKNN0+WVNJEQ+
JFxTvpt6l+jR/OqqsETFItJ9Dhg+WuJ3oGXe0Wh1A7l3HE3ESCEnmaKL7DXqHq4GkPsrlnpqPXU2
lSqAesSMBfla+qEEHlDBF/JCpHO5r5dw7Us9vfz0axZMEsPdZoiMs/e9YAewjQ5MZH8W5Ba7pfH+
Qo2+dxaPeybaP9STm1nQKc4lqgsi4tZdo059mF+nIlInopn+IdTUB/JUx5OsY3ToQ7RvdbhcAkcD
gMxigJYjBORSkF6pbcfazn4LFAJE+Wp2yuXW5Jvcmp+rTnSXTAXPLajzgy8y9xjLblM1eAh6fFGs
PEhGqSlvdotO8x3m+K+4KNBF5PMfAqWqlfvQYrpaO4wqzLHIO4u1vX0ztrZfhh91Nf9l0Wr4TxCr
jt34wPi93Ut46/veA7fWUfJiJI23E2M83+n0kUGVd+Y9LrdDQRLxrEJuNK7LjAeWGt3xDj2t/Mr2
erkpHotDdw6vk4MVzX2M99L8VCyMEwhJLPdse7obE9ALqQZHS1JDMS+6pKLkTcWhTYbFoqhkz/1s
cT+M+Pca6VANlkeE9XdGMikOd87DgXENhm/AcMgPwIFwKXbW1TfyEX9FnOigu+naIiHNqvFDLjk4
xGLMMGerDfhQADpJzJyMDEjysdXGxntpYpIro3rZlnhFyWVl91L0A+01b1boRb8Kpia7cczJs803
I2vATdaQ8KAe2/Ta/ENp68JHcT+omF6Xiq0X16Zn5T+U37IOGblTOifa5cSkg9QhC6Klqo38g1jS
ACoIQxyTpdlWxrreWWc1w3IV9fBWLnhD8oAWo6V2rKrl/rk4wcbRzfsSzccGTTamViw3FTWdZ+th
U/YW2Uqp2lu1+mt5ICMsP9nPnbO3M/0SJMuJzm+t/Pxl/nTtdtwIz5qwheZnYmjqXY4FhKiNyFzA
MdM4TkYc2qEjajgIbo4aopMoo09CQrfQoOrn2cQn5dfE+IUeARByLndBC33TiVtrM/twMjUbzzXI
vvpkt+Lshkt04rNJ1pjuvTUKvmIfiOHZE1VwCoTb4P7pjmE0n1uFfMLkw7nW7CUqECsoFX6HSAde
WvDB2Pr2gRdj9jenjjOLESG6l7mxTgkZbPAvv8ucJ1ESRi6m19ntM0Q82SchLK8c2u+lPb6JbibO
3YJzWtdbU/jhGutVf0xqYuSWzeLWP6qse+tt3BSOf6edO1kN/QvBYNqaP1oVXjrfPiF/5gdIP/pm
eFs8x+Ky50ngUvi2ZXoJA/dHFKGr6/ou4HQmG6GIxGlJEJ/3vCKHTLmE6mJgeB3CPDu4DvTuqewZ
g/jyGHSuxQaekbFkgWnXRh7i1tm2Wg6bsbSaA1DRN8N80eT810vhtBu3rbaeWF4f2Ia+6u5+NL+Q
twJ9dpw2bjm/gjD66EJ1QZcGJXLE8DrBKsvzeW2NZFQiqIYeW56qPPgdDs5EWdowKfHJt2xSSSwM
zp/rTIB207G8mXy0UWymVr4vP4dI3qNyoMp1UYcweUyc6duOmnuPVLqMg33E5GnVQ8vbBnjTXBO/
9NDyZmiirkc2lYV+HzJQlFsu5VyML0Y9kL9DN6yDerpRvL5WbvHp+2yyeA72XRSdF/BVpQYAGBn/
1eQkVS0DIkfgIHzd80GGcImM6+yI/sCjHn/AE5a0NIfeZj8hluPA+BUpWfDQ/UEuQoCPHd/OimNk
0wepET6tihWzHhROCBHnduf3cAGK56JGlABartrMqV1eMWKU13Bp/sTpsaxdxjmEq7c+QV3CQsTc
dD8MNHjHX5AgQxJIjb/1ewogciQpiChGXVrmIg93XSPWOmCz1lQ3d8C1Wg0vI6KK1WS8g2BHhU37
RDu7H32L4b39xQbm7AzNafLueJ0XPBKMaw38beSlZGqK9Oqa2X2y2/6YkUcnAHDulJq+jB+9ErCt
SOFlq1rWpqFCxdQ1k1hDLEN9zOb0IjVz6WxauP1yDtm5fGr47WPkUzpMaEyZiUD9cS/t0m7E3EIq
KngGEQL96Iv29PhfmvsZFByyJUG/PrzdKPv64v2RtrkOTfBpRudv5NR4d4fuFw009zSCSdBz7W6a
kUnIkm8e4SqMDBNiCMjQ3KbdNvZFsq9zBBXsmJkEk1k5SQIOEcmawd0qR54yk8WHdspeh0pQL6Ws
ptxBXUXl/zUPJn0ze8cBkVM/N/neyOoX4mjO5vl7JGmS0CGE2n2O3bl8spGqa8qVWVrHTCzPhCOo
tST/Uqb4g1P8gyiw6gZpWeNL1OLhZwsYfTWhUFhHefmrDMidHUOXkWbg7bXmNK3r7h2VIQM9CDqE
ldKBhUnzNRglGSnm45bFZ7evRsT27PUQ/HmYNBBRUe5xGk5lCAMldzbLaFfg1ioeWjaTq0Czwy7a
TStrfYRbRr5et5yXlLDKwfrrIxkCO+ecpgbyIqgxxD5Z+6HGQO7Jwk4eEJUBCksK9ImaJDy7RFHs
fBu3QmIaa827blHlrMMweJBr0x9tzxekSTkqiKAaytDZiDDf9qYlpJF50V5AKjPi7InwFMv2yc2K
8DBJqHchci4grggyGQrv0GFU3vwQ0cK78hEFStn8GzxRHphRHD2V6U0/MYGCdYA7nhl3LupiA7Tw
6Bt83UEA1npB+GXSH9PDWtG6yAvm3NzckgbLLfwXIgNOdvo4fCpUfwmNTpHcsLohAaNDXbUpfY7k
GWRMguiZtMV1IxCDGfAV0KgYu/aJ/e3nxYuem1+VF33nMRu/5L1pWZXE5C3iYeC2J3ct6Xnv8UFm
59jyP9uAbxjjU7jWzOZkrX6HhM+uOrfYdZLHPC3y795d/gHlfhU3lCMtlTcUa82H2k0tSZypvCLf
/u7IjC9pGB4TIKHsdtO0iBsdwrAYSvG1zAlBt4g9A2e6jh66KLqfJEMfzkG70QF5jIzEEWTnsDrx
E1n+w8s/Is/h8aE5mh8ATabBj40Z8c7czRUaIb+Zd9Lmx8mkJJw3YrU0cKpXDF92FUM5SaUom4Jh
OIGiQGbCjYc6lb6IrT9DBgUN+LV1mvGA9PjaZHHPwxdM7I/tfeggzpZImOqQryh+qGVIYq2m5R8T
yPdyRIjrOyM3iJXAypnGaB3542EeZrnOx7FlmIIM0c1YKVnpw/HWmTWitIE0PsCIhEBXihBDt/vF
/RSic0SG7ioYn7YzXCvFAxikyNNxStHFWcsEtTBjXR4Aj1gszZO88BZfstrojR0jZnKqYIWrAHN1
s+A4CNxn2x1/iDH4FWm1cDcEPmp7cqmw12777hpKeS0i57fvLwAcOsYXrEyfQ3uqz0pk797ymfFy
TxU4yBle/2H2mHyMnvXeuCeUt9NaZvbElaz2C+vdTVrx84ML/ovDGpS9NRyXaPjb4sLaz1w9BG4A
CJspJxs2NVV8tcek28Ry0xeqOaVvmUAfQE9FXt8sTgInMQLd+B8BcC9eLVx288uxgNuxHj0PjGz4
Fdqqf0GMtLOa+tA/TniBRWMOuNkRb1Y7Ny2ffd03qMocsZ3Gc6/VK2Sd+NCB6qAf5VDMUelHlr2b
AKFugU06m+rN6hVtExUQ9Ie76jK01RETmKIgABWxL1XGWGxUfu2UlbFXfKwxBb1oHFaXcrLHkwHq
tJoqkGkKZT7ceNxZdvQVzkl4c4RgHU3jWWBDyZzgl2g4jobMwWub/HW8guJu9J8iX7/UvyfL+ZbQ
u+aFMzOMrT+oBp+MF0gMj2hDLE9/2/FcU13Vb1Hhyz1a83NW8FQUwYhBh/tktQTRrxI65yp0hnSb
dr7eNcyBljYgwxtVpuvm/Hhcc2CiBhbBHtDKlhHUvhD+p51SE6RB9sumS84sYw7Sfm6Fexw6Z3kZ
/Wo3VDxpoGxp4Ts6IoXZGzcPcn0liTAP7HHj0OmWnQgOQ+r80Q3/T4YiSAKHTREjtZmnqdrSPEUb
v2YY/1gK4m91J94HWwdwSKPR2kr622O0DzjsV1lNYTKkyQ83C/4NSS927fSUq+5HD2KYSwiHe8YL
kcJcWSKseEPG1KZb2vdEJskJQif0eCSpMo9+Rj4UI0k8rKb078vlOdIe70BiwPi5EzmDS7Dt/XrY
8VfezpPBKrqA3DexPracnec2cp8JwiPyLQWQwkYl244FYrgUwCGuW9BLkYu8LvpSk0jYSMcHe6Hn
W3SN/jvEDdYN2EfmpNuRwvKl6vFoixFapvN4g2MeSnceju0bsDC+USfLLnWm1wTYMyeDg0AsVMAa
NeyuAQC7te3i4nAdfe9zpqJ+yY9A84CskvoOLsOyDJBdrZj2Dlk3Hyu25jrAPuWJuyw8wz4dFuBj
WFvmmj8SVxZfArKoiCqXvctLA+v6kDXyjB3pM5OpPkq35evo+FSA+LAQGkGNrNEaIHh+93N4Z5Mw
w6rNzcm0/TNJ1+mmErgWcjzpS6mXY1UwPZtBFCZZNm2tsILYFznbZhrnp6WiRrVoBs33sIC4GrKG
qi0JRiTkDlBZvjvEmgOW2Xy81VQuO/ziOdn23Ep828c5zRm6VS+p/UeVDGrS3gFQVJU/4yG0mGZ6
EDBZfV/rBhhz+HCStAyZdl5bO3fAMBtTy/pJUXZ1aHePHWH0sDTpNzoEyYYsxWNfOzMPhq6w16HK
x/xRUWbCtpGDPDpt+i+AiHn3KOas5V73wr6LD7Y35plxbrkNiQxE3LvsArfx70OkHlqNNP8bYURo
izcdggV0dRUeEmXdJsEUnLhALq4JRmOiM0w0btHtKMyYkfVbBwnA24AR5JbF5tlxMvu1aKrhVAXV
X7f1qh0IS/KwAwdBUsUaH60TrkUAIq8PEYYDpKeZotsELmwnsmzcBrn4epAk8WkNtVEr2D/QEw1x
w1UJvIk0HLOWhA/c4gRYgoQNkeZ9/hwM3A9Ao4b9AAdyy5CYuX40yEOSzd9W2VenqLTWfRP5964G
28tZ6ISIs1XeEnLmolLxBjjIfdAd03hcdiYB/sBKqtqWJFQsme8cCJuEnDME7m7q6YbzcLZ3sxou
6YyNxxkwoSMPNWdfxTChe3F1WkYmnkksFDeOta5sLiOW7c1amRjwIpSdP8aeD2LAINTmrrvPUX2v
lyxx78Ky8226YLxGxMMslpnZoQ1DDCS+0i/RA6IopQzgWFDQophjfx9P2wXR7Io7OryW/SsuYYqR
TEPwZLCxgjqJtNJDaCALYW0mJSHz5Plz8aAtpfFt0ANB6gX1q4MNF+eZvY3n+SsfEq5oZK2yRkIF
06fpw3gHJ+k+aOphRaJMb1FMC4EddPR2rTv9YKJ46HL/4bCGktEJ02xsC/4bS5xsbx8tZh8nWcQH
FjZYS6fHYeAQhNxzdzhNK3ZzATTVuG9gVXzMzmhE3KU1l2ma6/Vo6DtZzKxyRxY//Ueb7ANMsqJi
vBuOPEhDdnxeJkhJUBcazihW6UvGuVYDhKgjgh9t+ih3PqjEudFQRqtumVkxYBaRkourg1i6Etr5
xUnV7HK/ex9KT55VZJYTk4Hec4Jz6+aHLDCPLVP8rOgh927vvKfjh2uhLU7dCfOJUId8+na4T/Vh
ckY6MgxerXcWyeCdBE34ZkAQkAiXEU2MYpDxFfoJEf4Zu4aaH082QzrkXaw93hE45weM7rgCS2rV
pfCOyWgz3BTjqdWW2HLQhH3HvDbu76WK/zioB0idPkMxl6dhYqKJbY1BPK1byiwnrVrULjswaA8X
HhHGMyJduPKsyi3Ueggzyh3z+Ytt4W4Wslq4LEp2y6xM2DNdmcZUJ8txyPmszbbvixcccdUuHCaw
JL3YWiwBqa3kOp4hXRWkDZCKuULD23z00BgPvnJ/2hXrZ2KAVxLtJG4Tca4smGR9UI8biBNo9dNg
m0XMNnjDIWy6eMqqNPrymnRrFWW/dxfhMTe37T0iNnUUoIeZb7BRzi1/fDVN/az1q1z88s+ky7fe
5V7vPBsRMU7hJhsfABW5yq1uJ1gMrWAi6T37LudEfUR3gKFVGwvvttLVng2cWtnan88+1v39JC0W
XUZAlXSZS9py8q/5UFjrwR+YlQXTl8/4GUhHPmGKj1JmQhYeDlWLrRTBe5r08xszwuHYOD0+/xmN
qodflQGuN58sl76HLl2t+jDozxah5GiM/eIlAWaXtDO6kmyxtkk7+j/oDu9OnhxLJ7RfkwHFZ8ci
gBImuA6Y1umzeGIKvnHcE3W1BaVpXqs4+5PIp8KE8dPos2xzE9VshzQHlRKQkA6grdt3FuowD0fO
sWCQUz4+rjGmOYunuWfLZtDbdTNumjGC61bmeFtp1NYWU4+uMTXDTfT2DmLiuyoBLyDd03Zjv8cj
Anr12B5DCnnSwfDUNLEA2AOBzYraT454dWXI+1BaH7JJemxzFeO3gSX/JQpEfzc5Dd0yRvWOduyh
SwgYQS7hvEdo0G6AcON4jC0wkXZZ38eo6NmWOa9eHdTs0itWTZ3TnHWulwNtQxh75o0K9hanfwOY
Esem75enWY3Nnluz+99TEsze1UPDeHSIKRHJvNwEpJVN00CUmJasY1EqVjFckfvkYUke+/UQjPa2
HaLxPCO63pZRyboojqZd0Ge3UaMzEjGcymTprFOX5kzhJ/1mvGEXml6CejQbEybvqVxIFUIMtE7y
or/0WfBWde0lAjD3zLiCOTh237ytQT4kMDl6/vqDg0wMhbvZCrgo64jd/aWsx7+kahtek5NN7sSp
83Lqqzy9OlNLNaOI5rbq7GJVBsdSTr+XWarA/ma9j3qSV9q9ZpMnmhSZsXubSj89sVHcuGyeTi7O
YO/BKykFAnnnsSPvF8b0ZTycLMlinzFilyuasRqbWRsjupdRurM6x0V10QCEaryY8Wv5MtgmOppU
u/QhuaJKgBlKWbmph2E59+0v6SbTl6V2lPp4lgFOnBJJq6PHwNqoMik2prGztYO86WlhqGsMaBDj
e0e/m+AxCwKYF3RQQ1Tv9azfUzK8bnZPrddNU7/K9QCrlEh0mv2Yllaql0HH1W7MsYGMziw2pB2h
Uw4sinc7Xy5N8Za2dnoBp2RdvACTJuTc79kE/vPgoReMM0qzkZqBURKxz04xoFyN15YdvDUdqmVk
UqDoy280gdzdQaaRp8pHcvlfyTA2VwSB+TB2ebq5FdBfHmmfSRNeCJuZJ2IeoH8OLPtgaZkPmUzx
Kqj6z/6hr1F2xPiS9dd//1WtDJG+NvvRLu1p2sMvX4+fzIGrTfWQQ9pDYOMB4rUepF9zjH3jXzQ/
lRO/FrTOs8TAAa2ZDMKqPmDvOxSj1TNggcozttx0LqUc5uY+LtkNxcxIRImvAbFdh56ji1djzYrD
zS2Wg/RGSrXjdvbmo0SBv+XMWfW6PBZOXu+c/ieXcnF0WUjcJAWIcP2PtN0iOoTvqGd5C7vpywsY
SklmOWmq+f2oA6I5RPaeNgo9shbUEHBE8Lsdy6G1j+3YJ/vBjc9d35iPvBEcgv3wxh/cPfWhJ/aP
FL7zNP9io29OU/040xQZKYEo7taDEoUnvF2Ng38k5/1xT9dghlyrQoQn8ddZYg+/tdjl9qbLyfWq
ipSpi1BPtoKHYNu/0edhylfhZ5UsEH4crgxUl+TVqu8AdXGITKobEvWjiwyggvAcIvpbTS5pIuJF
VmP7Rm7j29JBiGBTrM5wwk5dFZDgbGU/yH6pzjn/tBJdjyt4KMW7irxz6JPnW0XOuVdW8jqlglcE
ZgjrxuESRQqSQRe08I2J84qH/t5wyGs/sZ6HnIaWZVUV5uNFVtRsgll/JkhLKySbW7Z6XyKhMIv9
JFn3PU4+G4hEGT2OGQ2ukYP3KR5Jla8RN26CsLx6wjdX+Ml/yzwbj1EvYZH38vek+QEQu4rrnDeU
IAXuW41x54SBtt10D+tuKLxyR3FXX52swDpVxnjWvTo7+qih2QtnV7Ts1qVlutk5uIXroHeeSoHz
OBC5T/BAIPYZ/fSlIRGeDYP/MttGPHtVvkfYTFEYjd8aQjSPg2zusI2CPRsH67CQjS7MiAdcMBk1
SVaTs4U6Z0IYPJZFeoxFFa2VQCVVoOI9tjYobK/Pf/uxgv+u9L9kQVI69GF6TC0HTWJSXsLk28rc
+jIy+rgOcvj/X3AvrANjxCkY3eisGOUeXOleOF69k7ZaprjNg1alAkBalvwo2HZbE0wI7F/ZQ6Z3
VQXxoZn/hz8R4hSu/oqE5ucqocQf+Is2sdcg8GJS3yG6iubWPldeh7RR0YRFKZl2EdOhN9zdzcgk
s6tR0hB57zEyVN56iUGMOn8Kx+9BeQ72zwctPerqisMJbAhOfYIBlA5gauV7H0UXAoMm3eAbYj0m
u+jIifADM9gvFlEzA34Qx1VsEOzOw3oeiAeCPapfXEOhWTpsn9E/dutZEM2CRH0YpuYmg6jcug2E
W2J03IhtOV6A7uDATqqLume4NGPRN869KQhi8wk5a1MHjGHC9I3PP2JMBHyb3odm0F7oj2NqNzJv
9X5sYgL9wofUk9mfQ2qXbkt9Ul1OaKFVF4g5kQPhzon35Tgg2u27vdfMvOBiU1RbBInWZhwNJqyH
Gdorqn39m7R1cajcEolDtnCc2oB4VlPPMnDKOZe048GlmXNU4HKajyNLwZOdPy1Y+3bG9cZVBNds
FzjB2tekUZJLB0DKS+3//ZI1vrNLdY5nhmNhLSoQEnbDDsqKH7SgGMuTWr61m5o3o+djwlf01Df4
4CntSlmHp7TjPajAr21ChHQ7Po557XavM3SZCyx078UvhIGKmW2bRRnUCAt2oezB+0m630vHlJMD
LljXH1YWYAtS+PfswpnP9uDeWw6UNQ4c4PdZ8d3iVIH1nVrHBWMhIQiRfQWygYtxUO9e5H5MA5jj
0YF4E+Awn6WznL30IS/ry+Y28PQyFh/HJ2aFJcQ1IXdRr6e1D/H2+b9/998/MZs9Fc3YXGYNah1U
d7YTS/fgyMgaTiOerhIUBsq6rfEAN7EanOAiB9E61aRY5z5sLHyW2Me69jzDJAo8qc+60OfUZpGT
6cxh9MoWg35nNvXwsrBscge7WMEtxSDRZPUNR3x1q/z0Y3I65pd67C+glp7bZh4P2DynvbcY5joZ
1c1SdO+557znPC4vY529qyYw+FAzBpCHsRi7J15s/cv0Ecm3n7pIs0symmc6UZSubb3NxrlBSDcD
as6D4OKWuX2ph/RdQTx7pYjxXzkkiOvC7c7I8rF3EgCOpN2jVhfqTzw0GN1E8dXOMELyFj9u4zqE
VCmVf/T2dyBFfk0zzB9R0HEmC0zGzviDlKaP1HvkjkT564K9bFWGVIlqtNotxeNPf5hKsAWl2IJ/
mRUhAeZZFUFya7uSrEFMDwzN/fN/v5hBj2ufNvfch/0jiwDrIGkwHsyMMaPXIbFq2MTeXO+GGKKD
SKgYoeaXN8gN+thhE9/UyrvHdhS8R8F4wcaPoyu0EDgF+N8Apuz6bELLHzEzAIC364gwwD97KGz9
kzUbDV1VAY/q1mWVkYYHUinv8cjRHDT5z6EcrXOoD0mlwy0ZlS/YpkvmnU9xUr4hbUbfyLXQeAAb
uSBLt7+4HhkGiO0+Q+GTZujX17EMEXjqq3DQzHUhCysC7qB7fZFNtavNepEe4vwlE+y67W8wM78D
hVzaSpmGaNY+l/4oSPvcOjG4Vv0YebF1FRxH1Mh5UeU3NGXpbmKy/Yg4gUDgNhu8Bd7GlSg/2iXt
NmmuftFrF8+9ppuEtvM7rib/HIwEevIOnQCmDutm4I4dzcBjNBy9Iax/lAmD5pK8+c9at7+YGhPT
KJxTlIroMJrwNa/9+TtnzLZYgz7g4YWdXugcq6300AMl6HEH55NpbvRcFt0TplT8CK0/3PgeKoYs
dbMJYkMDrGKzcZLWrH1kA1vjtHsmis5v+iVmnNyNNyVSedEPBJTWMMbxtAXXLNynT2ZY1C8BdB2W
WllwIrCFzCv1e8nm5Wpy641ykioB3eVrSiAKQNas3zBgVYCa8u5m9YAgozluri7ha4y+KrnrkWFu
JqffdzF0wiAzR8S5dCgjEl3dGPLGINUQHufYG3/qY7SOiBlDZZ2wG7lb06eXOVuWA2By8udjvhW/
jLoDAWLFBT7SLRbtTlPwfA9V9FsHCSnuVG6bKEHVOTKO24bfaPRygOjBWvSe9Yw67k6Sj7elicJW
NxUnySQBgRjetKFibpZKmuZS6uWk6u7L9QGhojfEteuch7ap71Z5V6kunnqnh3nmVPPW1aTFIfh/
q7mihQEiUniPv/6faal63FJklhCnlKwE03lA3Aej9NeUyI8ZfkmIMacd//k+GMqebK0jRdqJ5Rvp
T7zUr48Tm90nrjG4UPOa6/+/Tjg+AtCadfiSWJN9tifkU8nIPr5oE/fZ05sI1uhL3yWnuWE6OnIX
/XKINQeIll3m1Oso+RBvdlHZnltcGKulz9/4gMMbd4PBbtTnh0kXxQaMCH4fAnTHRIo3I/hMmrK4
xBoSrE4qNh6LOMTTglkq3AYDWDmn0s59qRg1zgsSbyfRH9hSj5KBdzY1+n+FGsD36hL0z3ENta+I
A4Pys3tpVUO6XBxMb0XOV6N4ZrdJAyORlSDFQBum51mA+tQNyzhRGrPLUTbvGFRKbOsZ0msCOLdh
gR28J4N97+invoLa3i5i4EYMi1Mm8j/VdHLdoF9zZqOoDnmmdHgyWPk39DYhEki7O0nGhKXktzo2
6XMe7c/GCWWMIwTxkcoxExQSeoo3PTUqobfJcLhWYbJyFZKZpc+WiwLFJ151ibaia7CFNiki5RE1
vFGYKN2kh6BIA8akLys41nL6ZI5EUymLGh+PHl/Gzwrttu9FQC6KPDoxPX6v+ljeUYRROMyp3oth
okEfw1PrKng94W02Hsqw0noBAJvvM2zJ1FqNOVEXHPJ0dvZdiZGHqoLZ9GzS82LVZ5eo+JNETrbW
adgcnCkpT7K0xR4NDoQJZR3HCG9b0wy7gATcY+Bl73ldwwtkfL7pUOsRluRcyAVagN3QshWBn+0d
OXNo0O93obzUSpDLg4ZxtthGh8nwasfFdl685FK0UcWEqhG8QOrolos5+r2FfGjJmp1OidMqg666
qAzQE5HV4PHESzLKB2WuImqonr6CcQif82yOmc3w0ilpmW3BI/HmBCNiXIlMXhY1aYJdFq3wj+Ii
K7RZebpyDmik0baE2WMK3/VrnCuU4myAtyL4P/bOZLlyY8uyv5L25pA5WgfM6tXg8vY9+2YCIxkM
9L2j/fpaCCkzQ5EvpcpJjUoDmkgGSVxcAO7nnL3XbmrmzRXoigBdS6+RSi7SWryX3SnIsnMYP6kQ
5VVjitsaL/9CyLZfwxG16xV+J3c/Zl9Whq7edQmajPO+YSDVvw3sDRJErSJhi1c0zxSq5c5MSsLI
3XZTdsAyG+xiOWS1rKzHRcVMAIxJL5d90o47x/a2WamnOyFfaLSwhPakZCGWZTiV7YQRfSboWpqy
LuizhPF9xpkDxBGfE/R8ZSNPUHCu3axoNDtl7ASAj9LQTZraIP/G0PD3Q+Wf24xeZ8XsBbuEgXKB
TZdgGT3ZIbzytPlsY0Tw7iFmbFdQUzJ3DSuGm1mf1EcgzBbTe89YF7CPr15dkolBGDtBzO3WD1tC
G5C82DjZdyViP5TzeAk0CyBh59fuypOVT2oo8c+6wA/vCWwHtUQZC3gmwvwvc4VUs4bVNuEJJB4K
wgNKhddS+TeMqd1VrPsayX/JeG2kvHE9GVyNISuXIVNf+t/R2qjG/sEPoFHmrvFpjnAysOZD23SS
dWHbIdanjEzLZgSVmTT2S5H3+X6qrO+I1PQ1UFZ0ha4QLx7GqKWTNs3OdIdDp5z4jvbWvUxxto9h
USyxp6ptpKdbX/jiOjXq3dGUv3FUbe9w9oxrOdBozLPkQTT33O36VlboUMFP3wyh372MrY6uLtAx
wJpdu+pjO3q2xAbB6bTrm+gFBvm20TV4c2W1wZqGws4NiS+ZxYMJOjx842HFZF3n/boxs+AubkZ2
FkwZHbVyMPDHnlYhrUCQA+Y1WCr0/UCqioStCwMf9IB9BhwePB4N57r2tEXTMr+INf1euH508Dxe
o4OWqE0rtAQiPVgEYyxC08NYE4GNUwN7wDI5m3322COBqnmyLoref2nswFwmTbIS8/2iMW6wzfit
E7m2sOwIq0f9WRmGuxIRHUGC29dtjHQo8VEhSgBWS7qZOZxUjh7QyCMWYGR+U7QFcMV+xCvU1bT9
JxH6AwqvrL52trEC5r6i/6OtUX2Ua1e3STKdM6ZUDSw9riEIW/eFX+OwDDS5H+YPVk38nRHi0K54
2p09RnQbp62/k3GlDm7N4p00xnF0/PewIgAL/0y1QXTznOhgw4LUh3DS5KdeYyZphL62ajP6Sp4x
nuvWqdcsS/cjQYUnv+BaJ+dxn9ZU+PggjkOTPWlllJISF2yClMEWxBZ6PaH22Ehf0bLDwwL1CO5i
JKwbDPzltZAmt2Lqr4PBFKssNeSqdhN5CYRtL0J8agt6FRTypXKZzXzErauuqqFBoPiFiY54Y4Eh
aqV1PjS19OjVldpUPgk59VRle7e1XlOzDI9AyO5laaJ5j7t7TKWfOfePGMz6xHUV1RW6aYGSZPZO
90xT6AxiGKvBuiGxts5TBUz8x/8N0e8J6P/P0kaIx/gsSqQxQaj+9+arOL9nX83/mv/8f375z5+S
qfHH0S3f1fufPlnl1K/jbftVj3dfTZuqf4/fmP/l/+03/+3rx295GMuvf/7j/VsW5fgaVR19qn/8
8a3dt3/+Q8fIQnzHfx9JcnxPmvD9W//1Vf6Ln/s9j0Sav0kiP2xsiIYlDNMiXrP/atQ//yH136Tp
mAy6JZw+w7GJAsmLWoX8ZeM3Im9peBC57bBBd43/CCRxfzMcHTymZ+u61F1p/0/ySIxfInAZ8dme
zZ/gIBxb98Qv2WvA70h3qLAhtNbkIFSPmoPd6pC0JnljFjM80Ne0Pf3f+Mb2XSS/AYk36NsScDkW
E2WJSHoqi2kZBqF+bNBP7eAqHXSjZjuX8nWv97wTsYhi+dOJvv4eovVveZtdi4jskX/+w+IMULKO
QZHPb43kyB1LYmzUXcua14Q5tfSn/LbML0IBAphIHkIU/CC9Lfr3xm/FuXflM527GYzAYy4XIeuW
nWl46nDvpSPaHr/zq8OkbNxUVohdGJhxhsWfzmp1qcey2NVs43xGBhunxFKQwKm+d2flWAQnryLh
UCNs6DVvEW/SIxo7anlXwgg27ZOmecECCw28o8JBnBLU0dFuLzHw+jcc+daNQ1WhoOzTXtOC41+f
k1/zxuZzIi1dN9g3Y7g3nDn786dzMhCxWxay0ZZpac8zBD08dn1wmYBFAKNJd5ZB3Tcm0ePoueaF
1sYyh0ujPJA2DruNFlQ4plf/lZGvIH+gEGs1jZxRL35prabYd32POghLDOOgYgk8CC9N81K7INzh
CjyBaWCq3KV/E0n8a07z/LJcEgLhIhL5RSY0MUE/v6xOem0lbXi3wnwoyUTdhfgdl32G63XCun1o
IqDfQki2tWl5rAHJLeZsvf1fn12dEKBfrjhJNJBBSSAsg6wt+8+HYSNLxP3NJoaJ1KdZFNw0Hgam
IJnFHdiy7OgJZY+9C41q2+f+QxfCSOEJdipSR/+bbLk5kehPByMdRrqm7ZAvx5v+I+Xo53MifduZ
4t5iOxu0uOhy85HICKtw3WUP+5YUORiAqp92ijbtsm615tB9myj3L0MLN9puRom9FQvIYFreOSj6
amN7db81UIgR5SuewrDuKUbk66SRIlaX1ZdPKAr1SxqeKN6bSzrSrAaLAkDEfLRHxmA5bdkxHpLz
X5/3f/VSPcuCKu3ZBv/JXxKTRjDUUTLovNQ6QDQfhurSwuGomAmd69JCkC4/Sh0aauoYH1Z48Xvz
XOZhfozjdD+WwjsSqF0Ao6dTwi412MMxb5aVB54coXaOCX80lmWr4Wzs8vhQNH0CgMqNd2UM0jso
5AdgV7GHsQDFnOpED+q5c0TegxTF/V+/2F/jty2MVsLh7hWU39Iyfzz2frqFu3oYOvyHAH2zJDlS
7iNRnveLTS3vrFEbeSA368R3Hjr/Nk3dN6S5ZEBrGflJaop2nYsT0Umzb5lEuG27NOtsB/x63VZv
xiwL+uvD1X9Ns+JwdWlbhOJ6Oh9/TRPOkMi6NZmk9E65P0cn1Y/qqpcUNZOY6n2Qd+7GKVR2HgLp
H00kmqRBd8fWsvNTznJzxStmL3tB0AUEgC1mv7aDI/g3R/nrKjcfpUstb9qsv7r96yoHMqgLDRNX
tKPP0emV9QHhCiNtRpowrmlskHIv6gKIUpnv25or2/ZRm/z1UfyL61i6EMkMIR1WbuPXnFPNEr50
4kDie1Iu7XoNmG2JenGgXplDiOyl4cv+aGR1u0zseEMSlb+fsJ0uRmMUT6h/xazr99Edvhgyfk7L
ZYXma29ozTuKf1DePeQkzB3OW2x7TGRBWuuxa9KcTZeZT1yDRb4o06VH+gvVa9oBYRv8fqIu1NK/
WZ71efn9eXnmlLuO6+o/tik4AX5ZntUQBUlaM9PmKL7r5qQ2aUuiDKIxMBHZxCyDieu+U/d6VYg7
su6bLWIlZAwZAukihZQwVsXfvAPGfzko6RIHigPAM0zDMMV8Nf90c8H8KzwZ0gZLbPjS2erHcxMY
7InRY0dmThMtA2r0lRVa1h022vtSgPFF8Ugv+CBclJt4+KkEmmZPGIr5DBhjNykJJgH3JE9alKZd
Zt8YqmvvJoJF/voC+jXYlP0goXGshPPzwXFZD/98+D4wjsaxLCSrHc4i6nft0CI3Hz1qybhy/L2B
9WylKgGGx3CHbagauR4gFRu5Nv2eQMie/D+T7X7ef/2XnaPk2eEIR0gC82jTefMC9dO5rC3fhhmi
UFB7Qm0n8Y0otP6I0Xhre35/8HDxXbLYAErhUGoTqh1snYK+Y2Q1JdFvpvZENLjOYCOEPI0vro5z
/dTTOrISPdoGDM5XPCh/P4X/v5L5m0rGYJvPG/TfVzKXbxGVzM9FzB8/8keoovzNcoQgsNqhZaHb
jvHvRYyrz5UK+01L2rbLX+Ge+qOIMYzfbL5IdKIUlj7/1H8UMbr8zWWb6gjLIxuXfYz3P6pi6MT9
8rhx6PrpEEHwnJiWcH7cOj9djVFH/5jUgQmHtUjp6JMn0pcTNq7MeNQK+Twp/K91c6rraWchjhBW
rnbwcTZD1HyBfwAhTdAIT+h85Uf5ugesz3wqLDfojvejVO1OJcayafpT+iI6tbApnOYEj0OpMJA1
BGosLI1Yi6oCRVJHcpN7PezxCcP9rEhrqbDI9rnTWw3+JopCpKvxQRX5qakCmiytgdzTvzedCs1I
6ewjRrRaJxj+DNNrG1ivaKa7dYXs+ZjDOkRvoflXCCqfY+phbaeTyo9oX7r13S8DgtrvhU3rPsLd
doDKTzJSvBuHUN80faRte9O68gROL1O9tfXOuNewTgVEyMayxzKqyxYlOllD04hxKI6bi0W8zcat
nqA8EUS8jtAn32IZ/KArUrnaI2FLtEjhRiKkHPKbFGx6gA5yGcSc6BiPANR9d5VVkc1i8CIH2D2+
b6AL0THx5rRL/YrBTVeLJz3pH02PuW1VPysnf7Dr/pud6qec4IQc3nzXtOHWrSxgv7aCRuniEoCh
68067v5lKptVPXYzAKz/JEkPupDVrZGglVvGbeImSLvhTBF4qS364LkAjzwmtriZIAsmTdzdxW3z
pTt9jMq3VkuTmG0It7hHUKuCPG10NFBZdVd2ZXVSrtibYZycQi8mi6REE2dOzrPeaS96qnUgim3C
CwoSDDKJOF1Z+LIGgBZI/S2MpD0WZKG/FV4eI1xh5pJ0wTrVWzxBVSe4Oq3mHAzDJcKRv6i7gEli
AowwsqZgbYzBQwcN8XYqbQY/s8B7tBi+gIhJYy0+1yZ6h6qkwAvyKV9NQ1Ec66rxtzJUjHbNbJUo
pV1MD3/SVCkXOv3k3HYoUIf3EkIvRp9KX4Wqq3aTi85tEAVGje7Dh9S2oll1NAcmT33oXPUqX7KT
g6JST4Bb/NREcYtsqMlM6MPOi+Flh9oMNrlpfdDdXOE0uQ9rG56xh6fKMi6tJ+ke9Pe1AZCDcGfy
mp37UVY5/itTkZDNMEdqHklQNmtITh20oinS0e9W9jqwA9yXlb2dOrNAZ0p+1ujYbw5Kw7XRKUTK
MKgXutHqUBm8N62x30TGb9Wq2kceF27bSqCNL9OdnpE2UmjXAEabmdbFWqvdvS0IcCnlh1vYm2Y0
36rAxO8uxkW5tFvwm45szwnmuBPcskWQh1+2Gb3+aKDnRGkKwcloS//W8G98crMhBcePJUTPLP7m
NjK5ljRc6KADLsAkdwFgGe+MQRKSxWZ/DnnZ67qdoxc1K5JO7qjfxBKDGMdXmQKHsk0ILF2Pz8AH
8VI8YafWdtk0HXWEqmtDqKNhJ8mNm5MPK2ZPCAyb4q6u629eh+ATpteEtmVf6S47HkB09JrN/JAG
1h1qiHoZtQYKWkXyQB8U47G3kWoWJJH3aKyXhhZ5LNskGjDZvWqtGS2xRxlz5JaLNqzw4Prxf8B7
QNHrZEpWQ7PHTe9tWnTxRpR9YRt7KIIW6Ep9z7BxQx1l0Ho3noeECfiAO3ZyFzRiz1FRVIDSCP8E
tT1hQzatIzGm3jJDjrlu3BLenuN9+GnSnKcuw+FeEdWnedHaZyi7qCCUgibAOyOIqd5PzvTqMDg5
MfIhuXFEB+0r3GbSDM/SR/nXZzLZZxyxCZ3qjUHVMabJc6M3SgOJ1wKs9cFfOnSWeaqWN71p11fA
KRSPhZVsAgwrCyKRcI/7L/bkF/tWRYvSkNoRbQyW8ZThIZaAQzkKRipt8tjQuoJxFVT6h98P+Fuc
aoACY5cHJs7sJXX2cAI6OAtotm1nYZmGPxyXlPPRNPZE1HblrjThl7vB5XnN3Bu0mcl8th1t7+Bp
+tUoh+7YK+chwbSz6kwyqFBCc2HS2sG9RWpsFxwkgH062c4Gaqu5SAQpFKblgtIsbEZwyYqDcc+m
p3W7FMQwSNfgm2wBDjPT71aVgzEzcC0fm2P5nLjmZ2PG9lYxh7dq8S2bHAvLATIsaebNaRBUeAod
+srUCZVo8peu5USF42ht4PvuCS85MCQMbH/P/volnRiLzvGjPhKbc8aQts/PqAtW9LkdqOweU0m7
d54aAlrqBgNSnA3nbjLvGxKkTlrfsaRjKlfwpteSh95ZdNW2I1LkwiTMxImfSpLCURwKhL5rMXtT
m47HjatcRXohl8mPDw2wisUwNNhdB5JAotJ+d2h1L2oHWLE/RdMuq+nwlNCs13FfD8wV8p0AQfvQ
a8ZN3XvaU56h4O6Vv3LCvFx7oGkeuyk2CfiqBgTAfAqlatgoqeSS52wCNhrkVj3J59ZI0hMuwQFW
1ewfN8lXEnvwOu4e105/iAxmIEKSgTPxLiwNz3jNErYCk53DcSYFPpzeHQu76UcHcQUSdUPZ6OFO
6ToxbTwIPYnQ1aIihR5xe/JRgu1aml7ASmlnO2BasDyRtSfCv4XlPUUvscN5MPCnuUh3GObchqSv
t6gicBLS9tSbS8fjcFl18jqJaJmaGrbfaRyWPD2owGUOmiRAkBY2xCWG/YnzhCWt8gVBJCE2kODQ
Z8ljvCmY8DXKv6RTh0igavF9iuiuLm5yU2xbh0a1JtLVBKRw8NC5AEU5OBrfrsr6Hk9pvNZf6rQ5
Ktt/nAp5Q4rSuLKpd/ceCqu92cK68s2KkbYxxccqiFHzN/U5xWcGZ9KlbwLQfouaGIMpLP460a9M
TaEizjdjYJCFqiO2Affs3qKkdm9HRPorQnaIl3JLnrFnPazM99rvUJkpWDQCZQN2kxEnS0uuGrJR
46b0k7lcCt21a87JN16/bGtNbvBu2CuXUNtz5ak1qqHvyZgmgBKDjm1TYc5qDZZxk8sewaR3kln3
5HRzoAw7Losw+x12wmPtzmhGMAX8Ke8FgJ+n6IyWAmW40WKELWrAZk2UD4co7hpAmBgeQh54y8E1
MJu0jXYgh3wTm90rCa+44XqIsRXcocVkWmgnpLQOUTMhDBXa52wgReGI8oiYW4yE1mfEjJeoMQRo
rt8eySe9NQCG7kkxK+gbzypUxOTIODwUPuGQ7wmIR9jsTbyLTNsdxQY8hmEr+9w9hqHUb7SwlW/Q
OB63a+SDxYfRqtfGYZMvsdOsCHPsSnt8f5sMtmeGXr4CNeQhGtfag2ZijQYE6JAZctun6FtSNs/P
mA6iBcN17aTXHVgk8u+qofe/0jR/t3P4/7ayF1gd6pVbjZjkCn94Db1xoStR3koo+UM5ticlGia9
GFpwJcbasYfyrZuQ/dzkSbPN5BI2PiCZNt7Fk5C3XKsIfKO0/PYD645w8yNwMsm8mKa107Dk1LQv
oThnKPVi7b2O2pM3dS7GPa/dFo0Xbnjiim1FeMOq9+4NyBEYtr3pbPgm6rBqsp+tyI42jXIQILvi
qkSmHl3aHuvAkhqTy8JZ5mEDs71C+8wWwcfMqcwHnETGEU4Q1hZSdx947eesCSBOd+FRzA3maczN
6/yZDtnkEZOXSaYWJg9FCqPb03eP31wGpLeYhPWVhTVmCS5gjLjKHRqqnctoeP6256fTwS76B03G
/bKxCn/p0m69TF7uXsA5RYdEZZeYOa2nWfqO0O7kYqPPXApZW0vNbSv63BB/8Rl+iDGpzj8+2Dro
89K/YO2jqBrqdUfu4VXNHxy24Vf0q9KzioXj1CnQwMG880B7nwJ1rIbsUsPHGPEyr7s01m+9vmAp
SlGVmD4DbehRpPt4br4LXV1ts7QiO4dKD7QdyXsTOZXebM6qDUkyVg5SMWEuK1CuSguDfQyf7EGO
qYHLDl5VxGFfnCJciJFNzoDe9lsPHTctactg0awLPVjg/XdOsnT1q4L7WRriqfad8VOkuPrzs12R
ZceUZ19EcCM6VTw7CieD3zhvsu/t9Y+mVtj1H3ZvJGdWNE+vbjGnil1k7TuNxZs2J2aQwlqZQLY2
jUMjPw0AqA4MgkxHUspaxBBUlEVuneePrkoea6uq1xnYxVVcJ+m70b2Tumbuk472IXED1t4rQ1y3
DpP94oagkJ3WRtNSwlHfeB7+nyQ3PrK2oD1pFMk6az2XyUN71xaIMnwrvx2AUq5aSgcL0IpCvQ8O
IiCRwE+0G8YuhAs4ib7H2TN5O9gfA6GAjmSmdceiAtCozWZ9r0tAUiSPUQ/ze5jgWmYjdtx8Rgcg
tL0osyKivKcCd4AzlWn2GgqfUCnV3dXh1B8bQ80o+U685Ub/bBulvHOqOj86JaeX5Gbx1gblYxb5
2X0Q+t5B1KTE/vj3bgSayKqKb3OpBIaZ7MzAeDHHjEf5humPd20T0rnnjqZm5i6GkuFMthG4GxOp
lAQMh2kqWU6MI5d980QXmO1GUtzgHeL4h1SuuY6J622dB+gFm6BkFTHU4GzTLGDIiBppU1cWp0s2
yLqILLpLWzc9x15FuMqG1vu84czOoEXIDZEuPU2ggC+QwFsk0k1FFFdo3pXIQMdTlLV4igxCEwge
hqngA47JVKcgnEIPR+loLxE71IvOm4YHki6s28LFt0RMdtXqz02hjAMwylk6T8HBKnyb9hEBoUPc
37YauZKdIEArE0F8oGGZHUj6htXshdwTE7Fv3cxcMeNuWnY5tunKR/8nRRk+Gtn4xBg9ufeZRw7h
nA0TTe2qajtQ8DQS6KFAey9KnYLfBhuQKXM1thV90QLmV5ao9J5ccuqwSaRrxWZjoTAebdBvaqc6
HLWT6VAquL20lmYAvsGkXX6h3QVPySJssqwwi5NFSYJOywnR2f1GZuDdtyJ84R6vw+QlYrG60xti
P6MMfZlN7cmTF84UAsATAaoG0tXhtQvEK+L3DCOp+4CDwDuWyn5khYg2WW0AbOXyb5ys3dCgSk5Z
6JKPO6p9HAcHn1bMzje7a6bTj15A6q3XVkSWaF0P1j5WScUeIy/uvVFiBbKAs+JJ9afqO1k0WUaa
g6fP1LsWnRIv2Qc10YdqLTHdMHj7Sux8G1fSW+s2dN48fcAT91mr6XWEhLweku71kvrGO90kHEYt
giHeS3JepkUnB1CLFLOx6b12CJxQ7dtwi/PkOxw1nBPqkqrgHawrMe31NKyhk05AfArYrej/K78i
GZEHM6KCDeCMGShJWlPT3vraZG5EbL05GslmTXQGoZLsPbv4VuuTWpfg6WnXqZNjdaiAVW4fUPtH
S+wlFaP4NnuAzfOm2xPmDCDMW8Hz+dhvEuD0lwTi2NXXEGyBltx3xIEdRAAcokjvx9h02JyxJgio
UDzdqyuGKv6+0QzPIN6eRrobq6TU+oXtRulRzh/6mdr941NPodV3+3qVFLhg/cGxrpVMdyXtpUPp
joRvsEhHleEchj4kJziERZkaxKqhA6xYLwtsnTGZR3Efn91At1d2BPJzgm2zSSqSHFRyWytP3Rst
wKnaBjBtZlBvjNj7ZpkAy1wP/GRdvYsw3nQjcrppyrR96FbxfRk3L3YshmPTMBFF3/hQdjRRWvsR
2twFWeKESgpPxQjTfgrxeel1C3LSI2YL8MuKJzN3WcEssa/GYF2RtLXLUmirBDP3z1k2mTeRZvq3
uWNhg7bprZRFpq+tFjFeV1uoZyUuYKiTe8YDFttl17rNHG1nisE4/fhSJNMCniy/p9tGadqdTTON
L3GV72Uh6gMpGkQNDdmNZrcTAcKxeT+WRyc2Tj1zkw+7i950pddbCKQ4kADD0MDzXorGHlbEeXPU
aUQVX4YrC5DfA24u0CE9jS5tbsbiLDWM5DPoQMX6D/PKuZTIamUFucAvoxc7DPeKtagLCNwz8Lom
nhufSBGNwbK86gWMz1YpwlG9FVlhZLDDo2bDQlNPAvwKRqrDNIFGhtfyZLg9bG5t4AJybywAtwZN
D1wsVc8FXbxMT2ZW0msu0b+TMidxjToparQK6l3TvBdRh1sXbZ9jmjyJMjrPLswVzTTRxSkNbzP0
KT0wvjt6jOtGsxBFYmcWczUivfswsktC0UwFnUJfU5NPt34WyBXGtgQ709ugnOHQNOIkw+ANclh+
JnqU2CKAAbCbK7kuE/w+nTHm+1yqd0BC/SNKePD22MLBQ+drc3ROlt2VaKDc7axL/j6M2aoYJC0i
y1RnzA7cgH31jPvKWTn+KQqGlPTHgwgHEvaoY4iCybJVYOTjhfHycOiFelfUdnNHxHw1e7mzcJZr
uXYdzCo9uu6Lrav+XhZEHCRJEhAob6FLZ+wLfWMkrCd+yoBXRdlHM4THtioats9IAKPJ2MbcmQsR
RnumhsyeDO02kKlPv0x7ayKXm6hE0KMwTuR+XS/5lfMeZbpaWfrpBzi1oiBbexOhjeNZkpwu43mH
BD+EWhikXk3+kF9R5/qGuR2Iek9Lc1l3xlvT9+z3wcNWSvLsmQZaiM0e6UuwEj7y3rrw9pFpkhdM
pb3tnMTaipILKARdcKYfI2CZ+fphDLIVX4phwWkvtgGDbcG1vvF157XKwdDnZqdduyo+6OVIStIA
ockeScdzYvYTXtPySPZTmJH5PJ9g+7O0O678PsC8j0ipB1wvcejFVX/nBDps0xKqSV2bnLYhYEit
Q8xPBitjQgCni9TXG5LuYxS60XtUOs+SoNsZ6yU3ei/TR09vH9sxDz51JMuh5n/S9++PdDu8RxXr
9woaYd6P0477PCNqKb5pPeVegl5b4RTNCMW9Hif8kU78bJrRcOm98D3t1KNq7YjXksbrEkfnMYlA
m/gEU+RNXjyozlujK01OGsXyEiX2q4rBNKSlF290PQuPkQ2tka7A3aSMaeVYoGQrxbjBZBeyG6WB
WUtTAxlBETu7GEsjLZpsI3QLX7IsrlbTp48lMV+V3ukEpkk0vllzJtqjWDRWAhFTQlT9AVHkoibX
rw0OZeplWya8j7ntwAXI2niNK6W88T0j24u5tmI4A9KKsmlvNubKA/V9lczPARcGCSMRGZzg1tCM
px22yeCXjWnPds7ps53V7RC7UYoPRbTXy3vsJP7eJdLWyYVxwNpwUwqiHn98MMetZsXNredN2j6R
wMVyaLD+ti+N8JSyjdzkyrsfG5bI2Oal/P4hIKyxqXqQjqiFiTw2CIgBrk3MKDVPeNbSUG5mq8pN
jpnvmPbmWiE4Ih7ZpKXO+oznPjiyCXzmVQlqag5t0HqAuuMDozQqFBdjMkZBHFPjbVjUw4kcb+BU
Q2NvUbD4eI/ScKW4nne4ZzEWs6NmHU9NFOiE8IUl2BIDBAhaHZ2ioKbrOhqC+yuwG5xJPMY6G8MS
IF8J/dkEOxa0mwnP7MVh2MKTadUl4XM7ZuEV9kJ4bSvetcLW96hnTuSTiAd0c/Gt3SaowTFtQqeH
1TVvAOLGRlngGe/j4GHJyTgagrwtxhhTvhwny94giVAnrevQWpFTQ07ma4VlOPeCvR1FRCBFaoec
mK1UXrNzN/Nkye0UsA+t+xv9+2AVI2Inasd0YrBXNJTZLTXZsgvpCnhqNsdEZbsLQMpcU5RRYBDk
uyFDh4SwzDkmNJFW/pAbmy5mClVAJ3yukWVzbnUL0Y721hoQ4waXGNCxkvLe7wvKTdvF/+GfQlJg
2HEE6iIwDcD4KhjoQO46BkkHzA/qUKyy/tTFQcFfakkMIuvb6utzDb99EUTxcCqLkXxsaidarUyX
WLXPAXltCMwdYF3xq5+kId7IDmCkFe8EjlcIFp0JL5BRVR4Qs8qysucGrA+aCzceVSggBzyzmPl6
zOXDiItw2E46Vlk36AAkAONaskSSRDf3/1GLfhRwvjkv/bSua8NZ+Q04ikRr4j3033qFfTrZtS1g
r0okcApM+ziO2jP9kJTAi+xVx178EBt4GODOM5UQSYM5pEl3vUWKajAyBpkMdWxlxoYiRs8IshKW
u4EdBH4G7IAoStcS2O6NYbEKIZzET9G35wwkL7FdebcqArdcGdQdTZyS4NJ3Gy9gTA0j62zHUJtc
XOpGqI7u1J64PcN1EjhyMThD/KL0bJMKudWIA9z2ofUypAO8Tb1Ydbn25nrdE31AZ6HYlQWDeKoq
7y0P9JuuMB+Qh2ULVMfj2qka/aQ2kx60T6UTfyBGOeCHzi/2UGlr+v8nPXT6G0238q1qAXbrmT5A
sGG7Y3YjwOmqt4/ZYO08yeghSpgZwg64lIZbXJBbP1QE75wLSs3Cp1OF4BRsKWCdRWnqEA6M4QPx
c3mHyLW8c7TIXdaWsS8Cdr45ZsaD2XwPLKB8RDD110pp/g1byItP6u3cfKiYWwS4DKw42GuJgYi5
uNScg1PVClpwlmfcoEwZE9Uf3KkPwKD0/cIr4+AaJ9zEVu/gSe8CSIZTWF1cZVh7uljZWvNibCN2
lqw930Zr44v6IR48RPyu2x5DVNEWSRfJ1DkUqwZc92Gg8UgptLWriJCLILqNtDi+A1fMXhP68HNO
6lhK3slrUYEFb31z6TgtYRX0SX0vIqKk2NRSMFsgp0o6wcY0+3uGUw8Ci2A8Zg9u4BA5hR7JkS81
oCfkP9ld4RurSfVgATtM0T7D3r6KXyqun4XNDtL2cHz4fnZqAIhAwK544LQAb9iyFaH+iL8DjiZ4
CGNyz7pPEdTUeDyJZU2EGHeoC9l+1s6y6wDO+UPXgbMmb61GAAbbKw6xZ0TB8ToFUXTFp/OS9SR3
VfTEpE5cazvR++AOKnEzsSdqDWuDTa68CXPzM9E6g8zBGm4VA4QkA44m2ycchxWMMfWdfcz/Ie9M
ditH0iz9LrVuBmjGybiozZ1HzZJL2hCSu5zzTOP09PUxMqrgEZlVidwUutEbwRHh8ivx8tL+4Zzv
XOoELraMQmqnatexNAjyGZwroUjbyAt+VEuOvVt+oMfNbnIeMnaWkfw8IJ5MLVCqufJb2CmULKrZ
jGOevlihdQ3McT9kxbNZTDfCVHf+knVgeGODf4uVk9U9WpX14ueC4EFJwLDMKCGiZHrL8DfLEoy3
K4O3qgfykrTec2z4wxow+SUMoarSmp7ziv21iF4lfjTC3HruScYvS/jfklchHKJxCIdsN5VVfZkG
TnCPnISVNsSNzIaHYKRKwvtFul77xP9+JsBVACNiWQPzdXyJLIf04cKtH6y0rMF90P4V+DC39Az1
PYyBTaIS2pFyRJrltFc/6turTgg3G6eEvOvGfG3L7DNpqKOD3g4JspbF1lvmPxHotb3b28VqbCcs
pD6f4rox9S03R7vESl3tsOxRPZs3jHVP82g5d2EfPLpsQ7aK/fAa4IE+1INhbMseeoXo8mCbB222
oQnMtm4iIEWTRKGk/+azoribPDWcbNm+d2733JDug3bDeAytiRMVOcJuxlALW6NrT+DMiofRdR8q
4Dk3FSEnWx7Kj1lZW2uyTUIGKiZtiWfe0ZxxKGkisZDNEb9uT9sm6tTdZDXVEewBOsNEUmyECd+Z
lthigV0V1Vc8V912XOeWBnQtiP/OhfXKsuqNdNfFFLYu1YdPdKIeHfICkiu9L8yl8qEFsBCbbHs9
+7NmxjEGLkdUMuLa6uXWCcMdOSrhqVPMKCO3ZxnM9bbcy1jlwLQMVZwSy7pTLIxvYhN6Re4l+Gj9
cEPAUXluilnvVWR+asBdZ0HK0NrVKdoLs750ARkBzInSvXZYVrUJD6GGlyEBHV8V0RUzZjpfblv0
t7s8ytVmNJxNJKtmI5LwNaC8YSLTg2NzIBEJ0byaIXYxV3egt/1mPAhM2COD45iYyzAi/lPPeMyW
GEbXNzAS9I9NhcZHTGzkBZNAMn0jcMB9+pE1nOsZwpa4Us6VddQuLfGXoF0IH6wuuzao6jlDmKj3
3bDvNHoOr2EWM4XZlaGSK438kTqpMvPPWYbWjgSSu5Z5CXz5hJagYhjUaRxjt4GIZwQZ5YNnQ5ad
JgmxUoDM0r1x6CNgEknHdxfml5pM/ww3CAyHX59V38Lxze3DLJFNzsOgD+xWQeuM/nyRwkvOyhHB
rgRuHRVE/PoOQHd3yZp2Sf5mP2fQ5kVf8SSKp8gyP1H7aNgLbFzTuo12nctpK52sfTHEUPP4ctxD
jXF/DZzHvyDn3UoH5nINPG5r97I/2jbwXgz36dmjKKPRgdu+lLmQXMOdbvXWYEb4NBevNvFzcvF8
OW7p3FjLF6CuzByg3rth0u9J+TBWgc/QMJwrb9+Z7og13hzutARGG9vWiXS+k8Vzbucz9drwk54l
AVBfVTY/8CKMAQZEFNouswdq9Zs4uSkZS8xJ+DYuQ/cs8Szw68Q628jy1ViPPxwkCp0dn3UyOkfA
uyzbAd8lgYXmwlcl8V9pxxqvN29QdN27NbQz16j9jU+TDyW2OSVMuFsXeqzyOYrY3WN414CTWfeY
Qr8kKDFWdaAfnHy+GDickYiqZ2OG184aidAR4hkQx1hsEAASGvDPwyaFitPozxiWSgPzde1JwFVq
NB8Gkb20ZNKkbvcTESMApwRIcv1jjqmjQ49mf6IViW19zIqFfENCDvlSZb1yeeCXkKTBBsuvKI2+
8nHpzEaQtl501D0VQyemaNVaFYdQE35rEIUf6V9WEifTOtYZ4Gsxt5siIUywKrrhSJ8JY3HUV3Qc
xORlDr94wjip9/FRmZSJm2K2rBtgdO78jSEz5Nh2obU46ffqSsDfte77H57M383GfOjK5Dvv8ckO
kKaBObM3cXjHoZCs4qFPV6nT1TvL3YUs91D6tD2hVfJimEDRTTq1zEYFMacB9zvxf9ixlp0wk//I
QebI2LKCYxZ3/ptnQn9ELzh77vcxmi4BoQOUwWmFaRnmZ1kxuUo8L78pvfqUe6LhobbxRv1IciSd
aBY+GGY+HEM2k9zHrJE9/K9dUM0Hw5vO1pi7q2ZRxug2PXPGGriQnO9SNcbeH06G8vRtk2yxc+XA
E0CUlqZz9eXeTYLy4M9grua2CS+1Ud6aceudKoYAcFH0S8AKnWCOaD9I3gaG9lfMz1OSXAUyqjHE
EF4pN4Jbm65R53WrUbj7qHARNsTwuabUumWnegqK7FKUVGqUvJxL5rAr4+AMYfhDRRhZS7jKqasu
AyFNFrfsDKbq7GLYOcikpZJBOfiUuYDOi1cybB6t1hxvE4OKwceDbMsBRnk3Z+9eyXg18vWrN5OI
wn31OkUaRR/97Hps2W5qzz81DqOGSKKgBqWz0LIIBjU8HG1pEz8E0n2DkZJcbN59OuD+TIV8Kt3h
EFs5woCwfvIw4a4i9PAdmyVSbnGaMjBrDz5egmhkk2aMUGts3qUZbAon2DZSvL5hQ7joFUBFRU/h
KP/Cj30TFuVPH+WbM6h+PZoR43+KHig28XfT2ysrvw42Gx6yk7dm5olVs2Diipds0Yp1JQvjSPX7
MSCJYUbrSinklWBCnOkAOBZfEkyWdSH76B4hLtDcKbw3PdmTieygMotj4Pqp4+9QPJItY4OX1rof
156Nt3+K+EBGTvJZWVlKG0uWeR1mMTDswH6Y64/ZQWkmyhgxfZF8pvoJxFB4jFXxhO6DGzr4EKGA
OqvrjdGr8j2OWDlQpSBIPhWRA5NbFg9gN6JNZxTNM+N7whbbpyR19aesncsoATCCtBccC4sZtTOG
u2GBEjkmbDg3BGcE1ZIR0VHb1utUF/6RU47o4B78VuDT4xK5UK7YDzgr+pt0E6Xxq5FLHlV6ZNs1
g+ewSUKQHBUqkXfm8NOaA2ga3d5L7WKtknYGWht9FA6Dv959F7U/r1SMucQoiUYBgot9ytpFhfTQ
QCIqtQUxADOQjrpXzLbjZJuPBhq5Gq6Sb8pn4igSdq5Me3RaEiIlJSJ/AIj4Lfd5jPBOSyI4ifAs
gKxgkJa3pGZGsMZbOO+XliE1dy+zz7x8Yhr3uNBz2HDyXGJ9ieHbI9Nl7IMfBSYtuEx7aoWfBMct
HsDuRtnI8nqOy3Vw1pN57preZpCfEoJQxR9Rj+y6tgAaFDWqDDze5GQU/lpEAaMPxdtaFs95HQZ7
LOkmA7wDWXfPiq1tt8SGJV3/VVbN0+wjxhashHsqJ5+29czNMq1adUAAO6582exU07z4oruEo19v
0GRuBhrKdMwX6B3+fFpmiySFq5m00YZ3Lt3HjviW82Aop+Ct+2kE1ltT1rwPDvLbqHTvCS3Q9C+7
IjbeZYxYtTbB0BGIvZcVDRKm8d8XuPg36VLV99w2QYplWEDw5mwzFhz9jdFxIUPW2RAwKmB2c8BJ
nbwMzoTvTR+sDuqG2xYLjz9NVlasj0bXP5uxtndA5j/C2AcezmSuK9s3lIPWZigg3llXNmH9+heL
wd3f3EC/ekjE4hH51STk+q5v+Y7n+ibGKPevjigGvXXO+zSzh23b7SQjuclGT8GoQG/BkoVIHhhr
jc9m0jT2bmplDBnKbwEiLrcjw+if/DiLj/TPP45nWmxNlK9cDzLHXywtkiSjOfDScV+SRrRK0O4M
A4mQ9dwTRcZYfmvX6ReLLw4LQSoVfIGKLOW90bpfXmH4GyDlvHXjs9sE3JJS/DNP1WJ0/OvPh7UB
uw1uCxwzf7H3Vo7DGD1v5/1YwKNOPWRAlR0UB+XZ/WpoGvzYTPtWBKzcdWwfoC21r5P3KRPQsapf
CNGRQyZAMyAZ4I78/er9r1lr/oQD+L/D/4+X2jIxOeEWc/mD5Nb45Y5aeAN/wAIWoMG//9vl48dH
Gv3qofmH/8AfjhrzN0sq3P90SL8bYPCq/YEFwDZjCRN/r2/zB4nN+A9DjeX9ZuL0RaGBsU5hmuF7
2lIvwABL/rbcuNhsLMun8be9f8VQI/jl/nSvGZJXgYRPz8N//8VIQ5Qqc6u0iw7Z4OU7zU/vruIi
s24dCFlMxogZYNzeVsOdZxTQgvnbt5NpTKfOmePvFUOGXaYr8PDWVJFt0BSKcYwp8vYCxi//AUre
t3G0jqzWo7EnfyUZrC8z9b1vOQvqey81wTZ5Sc6Gy4KDFoNuDME4M8IJ7T3GXZwTAqW9BZEtL2wg
8aWjH1rpWKc2qILdGGQwW5pM//Dcwc+2Rt6FqBgH84ulFGs/a8mEAb1ftJtospKzEZOfscsrtLlw
BxncA72qUrbdM5YSlvI0syeaQPfBA+DJPAZB35FAp/wwZyDVVigfeYgye5B42mwxjesgKcNb5s4V
kO8w/dEkc5ZhIFlygSygJzEqQzBZdCqdB9c9ZmbvILD8njjGePKT3D5leaSfWR9jE1Ex2QnAM59s
Vvr3FHXhHTCogtJ1iQUf8L3YWTXvgecXcLmyyT94yKF+TqVTb9MIRXMk8GTvet0QlBQiGfiOtpsq
z0T2LneZdHvi24lgOleGa/0sFDGjCRG+0PtTLDbxQEgVhg6j/i7T1nwF/ZCw3SJCQ6Dr9OeXnDnr
c9UI/lboN+k9v3583wx9/TYYMTTdOBbNkSc7ebtJ2A/P0dTFu3Yc2Kb5cURLMXhw1LVguO+7NUGk
Qy27V+JG3IeEZnlf5TrbsA5wdkTcjufRDNu7DNYhSEWHnfQGFKXxwlO6Q6UdNfUKhVK3d2VekBoO
o2g9UVZLch7K+M0PvfAtKmeKGxLCqk1sobMhej74xnB9fHL6koO7tcnwXinCJyHhaHWlCHBJxqp7
nqnQsQjuZcLuOzf0rdbtlNVggLtpAbo5cMWGVewSinoeZg9RaY7Ua0muLgxrh7DC+7KbUbtkewB5
X/c50K29W8sMTaufU753TlO9z0UNyZOx6cHN47G4lcNI2G8LTW3kUmX5cMDdSpq3YUElZT4W2u5K
94ttnWWgD4BJSWaiI9cz2VS+lZPs1FrBzzipvIkiWgZfA/OSmzkjm3VpkkP3Wjd+CTFXmyoh48Ib
nw3VAdsdlhg+oiT1V2a007iPorj/pv2I1CaRjZq05wqv5yHCU2xg74zCG2HEpFD2WvvvPbIucUnK
cfzwE8N/tMfAOfY2Q1S27NE1KWb/MqdRuK0lihci0INdby1RMGEaIIg0KSiJOxFrDsGBNpFVi2qA
WhVxnq2THlmxmd8XqHLoTbC1lEgISn8sb2IkulclRbiF6//BLwOcY8qr8IcRiHETsSna1FVs7gw2
uRvb7FB5F/xMmcjurEJWp0kCRlthLrqWVh+9h57s9iWDp0EPZDU0tBtNjr8X5VDPEh8wLiVfv+5a
GgK0w8UmJxWYarEGbmaiP8kM+1QZBo9Nu6wuKVr3TY2rkqq6vA2rJN3W+fDGbLoG21UR5BVTrU5y
JNi9ss9jM1+7bDioCA3g0KO26t2ePt0Z06+Q7c4FZuQ+Wj6jXhsTcTtJGhkDRasKGBQpyFd5Klhh
N0aOaQhVtZVwt7vdrUSufW4DHzlM4SiGNjg8KHai9toK7I3w+pjPd8NwzHGi7KuI5fOAk402bSjP
I2LYTTML61hKgNgrNWlzG+ZER7Xzc2MxS0Sneelb+1Yof4NO7jRbI7XmxHwvVoAhNaabbm8U/deY
YGYHtLnSTJcr4uW9CXgHIFmSO6vXxo9+kAh6Q8O8JoKdWtARh7GNTn0QPfW+wdMBNmaWEJjS7AKn
q1ZFStEoY/+VCpJwB6SkDh+gTo33SA2Y1VQH0Z1Z8q+qIT5gNtumAeSMNjN9vCk89ExrX9c8XMEp
45t8qGv/FUL1DsnDe+pFBwICqIHj5sVS0dX2x22IO4ePO/mMJzALEF7PqiDlAdZgIx4Cl8UZv9qo
9nEKF9yzGF+H7g+RXmO33jiLaKvS3anlwoKpBMFinBwPdHI7cJP20K65SxBIQxsjetgIo/TQNiS7
pJH/vp1BpvKbO15GFKcR3sbQrBUIqKg6J256H7WsP87LUt1g7aGHPajkW6RKr8j2lxkZuIgWYnJt
IHYeq/aBI3rhQj40Q32wrDpf6P8g6wfkNZnXnEv0lasgis56gfAFM91bXOifeZI+CcwohHlmnuGs
qyamw7JR6Q6SBEqzE+LWW7oLlLOI2uZ+xvrlscnMS2+rneU0Z2LN1kxkTFcbllXdYGysGlM77emw
HprUZDPbILJUgXWN/Sn77kZmfQ7SkRjGycV6Wyf66thg+4Mhgz/shuXRM40fPHf6g2NUTPN6Vou8
e59FPkx7OeotvfZE6PRQVa9tEvC+adtnK9XZrf6QnTldEcobV43w6eq3DiKuyRTJe1s14+c8l9HD
Ig/dO1ybU9YG4zmyi/obvSGBEeje+mNY6uK1LCNv61mV3PHI1o+d5oxfs5qfT5YSGDTYfIRnlwSd
mCJIJe9JbJvnLMEBtM7rLvtWRHnyJNKZrYGhnAmUGUJCj6VcSyMaW7NJgkPTSfYoPKWag9c2COKQ
n5KlhHvsu65qJ2SCr4fXJJ3MAnWdaNzlyECmPgm0qNxGOe5LNfTDV0Cu42fmWO5TZ2tESpraz6NT
aNpvorSrV6ceBn9VyCn9MZCpE+8UMNMHPB1YpZthMl5nPwz0blyOM+FZyRGIa5I+zNLq4vtIOFj2
8mqs7DVLM4KzC9/h4CqzsnwIRaSm5ySHvbZrzKm1bitsO9csLZw3RH+ZjfpuIbYORXbFvtiSXxRG
P2uZV1cV+PghZzKEEzf3NqGEcrTyshTGeR0wQiQe1ttiL6lIoym8+GAXpg43RuJ7JLslsmEzMuW1
zaDcT+tDoogUH/0YNH5VWzNhhGrCNNZVIn60K13tY6TxuxE91oPOZEiyQGehxLLYwjdGesTv6X5N
PN5+WmMhCDae0Y6B3GjxJZcEb3dMVJ/zxg7DdWn39X1qyxT0qu6dYa+lcC5uaEqx5tBnJ0O2A7VO
QKxBtTJHBfDezIEdzfRy9loMoXnPHkt+U8nAYikYPFIjkjwimLhLsveCiX5LSrkz76vFFmjVig8H
OyPzp5+qlkCRdGa5NYhjhn6AhUMU7FOUDu8oIp0Hn1BqLHQMXY+W7UHXC3vY10OBVA8j73yc5tph
JARGl4SoAo8BH+CPqDSKByuO0cUNyDsuaJv50Airjx8mb2AtbgMP+yLRtZzWQOuQZI0jwJBVPPXW
bSO87raz++rNHSmf16FMq+vMG3HWkVawWXB43hZxK+/bSUDeICGgf3QdSFxI79TDoKbhUlVEMa5N
Ebd3ZpaNByNDurIyIrJawhmv0WaihDuXAzg5Invi/aD7+VL6dfQqOu7ClW1J/T4hdKJl0dGFkAP3
u4g7x9yOtmN+9YRH7Nso9e9r2bbfRwaAdy7yyKsh2J6v0xmcvChSsR/FBLfUdeJHvyTdlhy+5nl2
pPeOKJak1ZLkt2cXKjPpMUMekmFTR7d5YFiXRFeLGj4T6lJwxHIPdoIHUqn1W29PPEj6WuHOZxzD
ICgI38gvt/nAVuB/DTcy3g1M9URYG7q8QdDGoFpV3m3r1KRPpDGzFOUQSR/Hjnvjhe306SMbYjTl
WDBK0tlpu1XfqO7Jnwb21ElLVY34PVZyxXWe7lXYKLQqzvAy2667w5Wdf/jS9SlzEJYs1o3hxbEK
74EIhgLGSI3T2w/lcCFfkfhhLw6a+7gBabDSraQ8F1oLgSxi7DJokVETLxl2utzrrmmCY89Ia9rk
hhqNbTcF3lNqaP1IPBQqB2suqHDCbi5PkFEowKK+b5CE+UH3GEPLzvlwjW236QfgpWsFechaa1lD
lg2moWGKFTfJpsOx0KxNG3BljIOKjLLOjY6wcZl3lTLuPsIFZkdrocRD2nu1ZtKnsbmBTxgJA+Tp
BHmlZmvk2+8qEMODtMgyKn0nutisHQkYFjXR461DYMGWggmNhadCpalzokV4pmX44SAbTzfCoJG/
U06+gNB7xz54zL9LFEU2QTPc9sralH3W9VfKtSXyc4pFQhk4N3vkukx/ZnJyZriTKv45aGY/m4nd
+7PWWn42BJ19kZxZdaz6GO7uG5QQPPPrqSwR5yaM3o0ou3Y9uElSdqZno3Yb5xLUw3hXmOgazrjZ
zKtFQg616ijkliIfVa3rtsGHT3/2AEcU4RdNhk/2I90QjoLKpcxrQ9jDvopJdPdnfqHV3Nf48JEJ
ZRt0ngywoR6XH5ZfV/KONT0BSzKannWGkRqTCYZ60HUDx1i1BCtzS6DVwdJx143wgtkW1WRyuIgp
1w3UeIJS2skhdjnsFlPlPNfcv0TfUGlSiL4EgAcJEFL1eEOyCtGMbI5Z/IGLTRBxjOMdi7vhtiZB
NcfRklYfhNKYG07A4OSnjb8jUs2IqXv8+ZDBfiYMTHX2S182/H2qt+iudQLb2ARG7o1XkcRw24F1
0MlHlk1KEEMTAtcs/rWSO29BdOiO016ED5yCVbiyqFTPCR3aVtid+mHPQ30xDdTeY92UH/mc6ItJ
8BEandSavhU4BnZh0dknHlfma1URTufEjt43gvyYzVTYdH0E1o9XwM20SB5V6Jik+sF1UkwjZThd
G4bzOI/6MsaMZDs3njlnW8GshlKBLe45LATU+VYVh5FOcm/G/G/GTi14+LR5510OPjCYM1GMstje
+docnsO29O7DWbTMy4mWO2eZDdZ9HAPEv514I3OJ0HRUH9sCAAQrYqWaO0Ye6ui6VUogo7RO49QS
nzJ6sbMvU1N+q3E7s7B1qxEbJg6xY1Yb9i2SUeRD3gBabCWQGe5Uquetw0f9EBttiLhsTNorWFiC
mobc2UrI1gdOG/tacpNCs1Vmsw6tOTvGuNCxyqWY50Ict9Q+7p3rjvYjx5G1mw1nesIsQMfjlu20
ChO3f6pJrKOxV1Ie5SzLZkVZELwhrFevCQULmroQGXmrezaBWWHm4G6riJV65N71NFMM7JVCU2S5
Znp1DEvTSUTWTSxnVslBkSSo02qeeg5hHbSo2jsixZ/aTYCJ8dEKi/AlSozh1ies5LtrTh0Lv1j8
RFbQ7ho/oY3w0MkuxU/Nym+wxbdKDrgZPNMEo+RUbK5t6CNrK/Sqe3KMOhbZuHsDirZD6hvjkaJJ
bKzZns8GXmfANyMWQyoi56pyf7yZS67MquHkiWiWpX8Xm9ioAvamT12kWc9NulryWqMBL34Kf4wl
0HgtS8IUyWgZNBDu2sA6iUEnuStt+dPzGpRRXkso6MZzauxm9ui9pNpu0NymqnjIRnt4cTkeO0I0
8M3sY1E476k9Tuv/Q56LHwIIzBANzRFWhRDgR0rsJGCQUdL3xkX7XDe1A0zemz35t13F/8/jbela
C2rzv4dC3ekf+nv01TTTr0PtP77tjzG2/E0ypl4QUBQ0lr3gn/4YYzu/ObZleg58rwW79wsYSri/
ebaEGUiF6/pKLpDDP+bYwvxNSSXgSPFM8hzLF//KHPvvqFCQ0hTgKg8yIfMi9ZdhtlP5k6krTcC3
ct6CUfMcYpsVhtpbZ0NPT1/rcRf63qVChvjLlfoHu62/29X85aUZ1f86R5eJ8NLUBJHq24Bjw4il
HCHFhyoNPgewK/9kdWUt/9yvq6GFKigsxVLARH4Cv/vPL5cE5LZ0doHVysgxcFTCXYnQurXQ18XY
BRo+jits/eluaivEXRS2pmSzaJExALIN5VZjrcrWSNZpZTqb3tWvQvMYN14pVYEOvcRzfFV6N3Xe
FRny2tLsoQ3iVKfyBTXCxZqNu3roTiglDnGJ3YRK5Z8B58xlvfXn3xHIpFIOWxU+5779F/ydbPLW
c/va3uYTc5DE36c9YfYGCqE7m6nCivBYyFNz+FwL7a6MjlDvgeHSpoXHI6Lq1WXMehyMGyszjD0H
Y7GGYXcrxxrj7KCpq4lvwR0aRe9Ik6kxT9PowdqRyadhFxfO9j2a3k/X6glCTIKnru4SpmXHIWzy
lcxZTCSKCPfQiQ6OqTxicYv+WNjhRBpZfeQ/g41gCbEZS/ILUpU9EbvsInkGwmj8LCEwTizcDTgu
cnJWSRRvA0Bfo5r2tpMcMmvaG2F2aFOHCUbEqDUnuhxNJZ4SVdqnABgTwyuhd8xE8OKa+zKUt057
sOsfrbgwWcxXOM7e+yFyAFeQv0xKKPt2x0Qt4wNjXHyQ09QeRZUe0VOae5g+Gxm5oJjaRTysuEpj
Yb3YlB17yvTjoGp566bmfWv3Lwmi1oxS+IEkPDx/qfghe2TERVJGa4ILDkU/pI8znkTKwS2fiuyo
c/QnJeZTI2yydy6hy/66Omb54g3CW6GbL0g8VMUdxuip8QZmZShHGQUePfsZVEu4a7wxXCZJe8cI
fHwj7oAtBIyOUilMrFiM2HCIVTf9TUiK+I71s16piBHckBNLTnjMcDZtJrnEqV9CwtduFxeqWYBe
7f3shAIqORau+z6mmPqMKUxRUMv8WnX2vW6ge7XNpJEU3dCk0b6IsxvHzDuYKFFBxFjkhJyA7UyP
pmpbbMNg4uAGcyf2abVXsroUmh/TZMZp91wzbE3hRuWKQN+W6K44hhM14nvJGRhtzMlg4eO81mVX
IpYS/epku+IeL+ttK5FEFANDzuhU0tOTAbiLVXSKOvuQhfmmG8Qrjv2d1eabJrDmfZ49ixbgXZUE
8WHICexgpVxfhUJvocsnL+Ne/58fhfYCRv71g6vg0tMiAg1ywJx7y0bz12ehH5aihmcjtkmKTKgI
O4SbGaXG73/82xfDrndkI7xTmmoQd6iOQgLaChVW+35cnk2p4Ryt8T2OJfLwkdABt7BH/BTo1Og8
FMnaBoGwqu5XdanPXDDExZ71PKIRmXuUVYSkgFKwsuLMnfkRFZ1zzfC4VslLLN9E63Q7inqitFz1
oyRc/tynDjYuj0l5Wy8ZhQOD5AgAyjJUaneoDW9/v0j/a/XFn2D6+/93GPueb1ruQkH+78uQffkn
MOV/fcffKhDPpgJxHRMemg/zAUXJf1Ug1m+uY9kS1u7v4P1fKxAH/iQYWF9gyvTY7lMZ/GcFYv/G
GeMLE6ipWAIA1L9Sgfy9xIWfzHQlYaKOywltLmjiX/bp5D0yL8uGgezkeWOr6YkIQ7jh+jSiesJt
wuLQNssd9fhHm1Qrmt9Pu4ixAgzV6y8X7R9UJH/9FC7XCFWBBIFrm1yqvxyfGa6E1M3Q7812C3DJ
Dn/2c5WspoFz4X9+JdtZyo1fP/G8lqOYoHJKWzBA/wra1S4VoRVFwxYxS7qe6VNIHLTxMM662RZs
j/dkU1lEj8gTNAHr2GU2D9ywRybMDHyqoz1u7y9wydHNWL4JNEFrYAX5ret7CP1GPE4hh5KFrHRj
jnG5jyZ1EFOL/yZmZOMarjz9/qXKLJKZlDiQTOKeawlvrQuGoy7sep2YLQ7AqFCAKiOXRlVfY+U6
NxKfQJoilQraFLGlX93QbZJFm0z2EeHZeY67mizJ4ct0hhWxvvYNxqnoVlhBcuwg3x2SIn/MZ5wo
w5RWW+bRCBEZnu2SRL8LkBAcOPBikjTRGMO6b4WaozvEi93LFB7lwKaQ/GBSuWhQ71EqkUczVDli
Hl3eZ6ytIQeS2AtOoJyG+woPzj2CMQnRx8i23mi/ICxmOp+4PyoVR8/+dOndhhy1gcjPVlikcJXR
GdtZeB5zrJW6Mg5cXuswFGhGGfUUxJjE5TF042CTFp61iYRgCQ5ignxPgxrAEN5Dv0igPQz0vlWc
Jrd+Ljuf5L+yuZ9KNwXeZO9bAz22jQ709PuXUZLa1C9fkGUQsELo9N4KkAB66Q3eMLGl1lo8b1F0
HJ0GcFHjD/uwz8nD7CqE3QPrbJGQsWkMib9m6GVvPZnIjYIHQnnQxFdPshMVRFSI1m9ue2s6hmGh
z0YIT6tmivjgEj7XKQdUJKb0uxSph9+14hE7BJLungVbTbbu0QwYxDTpgOSvFYLAXGLBmP7vE2LH
uEWdacto9dNr3aMXsmJGhhfzsWMvXr8i0LgUk/vkqQn2vgdFxK+Mp7EoDm0W36Nd/En07qaOiKhP
qCd2Q36fJlZAXDAgbDP58DVYF+rbe6rsYwquBIuBk+JXyi52SHk59e153pjYBewAB0QYV689i/Me
asZKmZKNC9mWccAWfbCQJ5+nUTdoOYNtMprvfYPMsAw/Czu/CCv5GWDORpX5UrrmZ03aGLo/ik/S
jczCO1Zh+cLea4uipj3WlndNB8viRsqOAWPeneHyQkUdf6r+KxPjd/Iwe/4tEyA+9pGACraYVjIw
d4A/n42JRGyf8HBMgelGqfJIYM8lYpPjl8Pj2Hs3s0zvnKj6EQfiW9b6mJ4WUwGbO6zCFE2Gv+UA
n/YEXt5reJaAYW+mukdDC63IaD6Wq/X7C3gul0z4ubkhlQ1dAtzZg2iSJye37tXkfC8McQ0Z8WbN
+GKK8KfXG0+msLDyJj+LBBXK0N7VKYTPRFQWT+XiMvfclA2o9Vkxxo9gcLq2oVbS5TWQyw7EzTJg
t6MPXTKvLOzmVZZrlEI/JdqbgQss3fATHNFFO5IIY64uSpMt/JfTaKgnMzr+B3vntSS3lW3bX+kf
AANuw7wC6U1lsnzVC6IMCx7Y8ObrzwClbkk89yqOHu+NE9GqbjbFYlaabdaaawxp22dneR8pvX0v
F4RuTwUt5S0gQnx3JWiRpnhSlCcttfe98ZBUOkN6tMdiO7hflnDXTT7Kz1Go3/vUvdqH6BCoTL20
MM7bcnqiPLxfthS94gxVtP1Nj4iFyFtKB7x+Fmry1QcOnI3kK3XjU+8G+zjkSQyYo88nBEWMyDya
r+WUo1AI7h3FurECnrSK6IHB7OmIec2jK2d4yjSVuxG090rBxObZFvj8UUw9a5nFsDSzynvcMMwB
h1xuIJzr27lsuytWt5zF98YGLXHRppJ4UQ0R0MKjmTjHqhU3iCdgzF+s0PieNvsxGSF5OY/9qG6a
2r0PEi4qLjw75ppkCEiXGeov7noAp3LeO/XojF4mxNrUlO9FAJDOkFcGKwiQWLsARM7sQLyMXfRz
4DV5I9rMiQdHgOfCyzlgdw0gJ/ILVPCf4SNrdgGJkCer7fi+czbfwJM4LM+I0YXXMexfC0vB86Tn
z3Tx8d+k7xNiLRoJ5neurqSw+/SlDfMTD/2g0pfVqu6gyu4pKCC7agTJhvi9gcpITa/mb9EKhOx9
/ZxOd0Oo3TNTzEtj1PkJw2QVW+9Z0+1zuNDuYL1SwfvRjdV7oJn3shP4ykx4FoLQgVPo194GGwQw
l8lBXqxxeXPxGT9EZGlq1QW6ys9T2PmpX8Y8ZedQS1XABAfrtuZ3+qJ8/N/T7v/IKMVeYOOh+NN5
6r/FSFdvn/Xbv96Kz3/dvIVv9b92b6yi8Z8rcNp/vsvvR2Djm25YDkdgQpvEVf9UhNO/4eUwOeLa
wnSWytp/wqQ6AVQipC7tPnTc1nIp+/0EzO+oBrFXanq6Q0/B+Ec1uF9D1YIpd5uEt6vySFxqz389
ACdJq5McYhca+FQKlrqKKQvLjDZaszCDze2fnqv/wynX+LVKZKnUFDWNBDfHbVaSX/6+MGd3l6IJ
1qIoNy5UC+ZfSJU/Nc4NkLNIo2KkdtzzaY6jzOTAR5s7XbWoMgMvV4XfDk+usUGnt2miyDfiexbE
s21P7xE82lCnsJBzREoYjwbgEr5Zhb77+5/g53X4L4fn5ScwdJNiHv+DHPBfnzFwQ6Vr5WgoZITN
Ia32gnlu4l4bJbmAyrhL7gbd3mChWc+W9G0l963aoi9SYNPsV6rjmcKFu85DpASfsrpwiRatv2CJ
kgANHkmPv3/EhrrcHX55yMwVUbclz8xN59fzfh7ZUnHVMCA320VbHWc2zIDwlI3uq2Lv3L6RlzGK
Fugaqf3anRNg5wq+kvRA7zh9AZOBLhYDMZMZ+KhmplCTtDf3c1S8qoQCzo5VHwy5DVoSQxCBqjVc
aS5OZswOWmyyGS4Cd0DPKAYSTl+Dk5JFo0hGV3YYaeCwI1nNluEkQGhM4RGoS9pXYQmvbTNoN0Q/
2esqElfWs0bJz5gIvYizWikr6AAbSVMvcPuN8q7nKUUc02OeKH1bZupHgveUFZkIdr3yR9gIIp7M
HsELM0kH5rSqD23FoBu2qs5FAuhHaUHy6r2qllmR1Ed9dY77EXYyoWpD+ExgQwFNPAKayzQ+snFN
ZjdpXR/MwTgwVJPp5s6ggEQW9qAIG+m9tc/16k5r+oscOSMgJ5XCpORITLEvt6MDmYVbzPxKcPyo
Vs5+eVALdE+NhG/ygEkZrXM7OAiaLmjgPfCcOIzTtQ6gSMlKwoM4RBpj11BAyiZ6YLBdaJ7Vu1Gc
zaA753LB5QElWR5taQdkb5jOVUP4JPx38bR8VnBKsh/1vsqP1xq0tNUbx8l9Y+Eh1k8pAWJtNFcJ
sYTGdT1ggy622y6jXNe8d0pHs4gdMcKDOQk/md4HhMEErEvJEC7v/g51txG80yIG8dSvBGSvZLZX
rsZfRBmoJlBX0Ecv2f7CJlkNzjsiklUEtom+lk7HnqFeTtD9RaveR+fghJfKDvcFYNk45t7JjyeW
sJsc19JkANb9riBNUxNAZPFdOpQ7pb6ZJB/IRIIO8Wd+kj7BIWO+uyL3I7M/OyA1wR5VFm8JoEqm
CYeAynXGWY472s+fytH4PdRNlF79Wuav5M8Bww3mh1kojw6BgVPcBq+5LJk9npTDVIVEpLr0ktMA
PAsAn4OrFVstFTzTIR+f2dYCn3RFtlku6Jt8zpr9pJWIq8ge7QXKTK/qG9bC/ivvJfwNs3e2Iir2
gv7BvkgZFrEUfiiE5xKIVwEKSusqpv408WDw7/hNBKoE802k49wYoyV5flclVfQgm42VMsgMXTz0
JpLlq1DUWMk4RHDSqqljRsHrOBkbgsLKOW3sDxMwAcDFvOb2nldrS1qZ70atIKO6MqST+YrOIdUl
qEbQTjb7BMbMoVesez1haXa4GW80ogGrhDqQNzlOcpgoTxzsnA4HibMX4CgkTAH0dENnPZhgyAXk
8XUV8VF1wUzFpWhfetfZB2oTnjr5FPUyPgGIvlC1tjxpaNMuTKsrq09/phUQ+q0jX38uof+o/HeO
P+qyKb/av7owf/ot/xBl/j9U2+OcQhPv74dmzm8FTKL6l+PN73/st+ONa9IuZD9UDUFdQTAS8+8K
n8vxxqXmx1JtUgRcZJj/npXRxTemyqjuaaaGPQLz1x/nG+PbYooRVPj4jnQarX9S4XPEL703h/ON
QCtFS9OlY+n8euIQVUM9hRGWXbd8qt26dPzEjIkStYT1zbyBGpcPNKkZe+xya9uLsUXDwZQ6PxUL
V9Aek3rNCYrsXEMqVc1HnAwmbI+MWc0gUVjJDc3Zp8UTyMp7xmy5N9DciBQAljkja14xVN40JcO6
ASLhIU7IvYlyG7Ny4QUlIpbHeaHdD7CYSVUeIvNznOW8hkCgbpJnd5bKwe1t5QCa9lRmWGEgSV9r
2WMmNh+bpLtNYtDg0mL1zcHMD5GzSjqV80Umn7WgAaMZBHIVRNo+TqfhttcrbatmobZKKLOR5myu
ycsMFnA1E4jyZOO8BW0s11qpPhhtQ8rvzaZ8dclTi+AaIouGiRtfLynOiOoeTOFZyPg7TRL2kbg+
zUVA3NlmcSnJS9OC9od+jPypx3IGEfMrtUICSw15MC3oQr/vKsXPyYJ4coKDhuxFBU2m3jZ1FO/a
Xn20AJKuXaMNnw0XENg9tPLoin0s31KgIDQNm8nLqGpZdTUyQNRXpJxfCiOsrmDOODawK08TwOkh
rsZV53QO0Xy4eK3g+aP5ZG/mU97bGhOB6m7EnXMkPI7U5N5V4IYbYUozcyrvI8XugeOzIXfQtTKU
G6soz0A3yTrdMt7ykrvMCullHG1jaUx+0AvXm+yewx8L3hiMymYq9XZFrELSs2Q1sxujpPDHpmJE
zVMWpohdDLe/KiU1i8EEZqlG2rzS8+AjLbkwNvDNT2RFNQ9CR72v4YYdwZqfTTWhQVgahidbeafR
tVpNzUwVJImaXUwjduVWxdXV4/SgGPod/sJyV6YjAqaHIZD6kfY/IMIuukQAsYhO09/LCPMQaitX
YUzMHo6hbCIyZq44gLDkhcq4DtcDPMCpz+B3MZIyk7iNKy6nDbhGYQMYSNL8JkxKfHYc7QRghlXY
2qA3TJVOOzk7HgNnvcHqjp2Yqz0TXrvQiugG0ShdR/hPj12FPs1Jr0ykvTM0AqGjLShKssfyqhHj
5FnhPUaDicJcg6QhgUPePWWJMWydocOexOgPg3y9l0NYc0GY2TNFpKhNDyIdbwr6e09hX+RIXCLp
E71JnwJLdhtRmS/24rphCFhjyvsiyCPTW4JHg/mZUelBPC6OR5sevhO5qR8m3GIoXHJy5kdcp2Cb
13rQg3qMMYWXwRD6WTR+DlwAV1GkK14C4GPqNWcn8mwFUpRaRamkxwHWOdPyWccZSW93kxHca2Zz
CGqdZ2xud45pH2fBQS/9XhIt8ylw2l4t6XQzc801inlvcu+PgUypL/Una7RuStk+QccgdYbfIsmL
EyP692pqhyvbVYK9VUQbVftRmQJjCyN7GAdKCND4CRS0KqBcvI7Y7O2ChfeU+QIWYDoUPXJO+EZe
qhXBERShuXLLaLhzZ0Aewv0IgiWlSSP9koQNuJEslafZTexHFx2VQ3Y/T6foaKkanVnRT6jnShoN
md7saFj0h4jj6UEQad8nA3rvmCEZKtkrNYmgn0SDcjS7GMJ/rlq7kjD+Q4PNzlO4UfAKxvgq5jQ+
QYl7U+wYYnqmzBwOIQlmTiSITSq0dJlogvWdtpwcoD4fkJLqB92MaMCz+4M+a3JWG7LA7ppK8IFl
KPK4pENSVHc12SvIyjWZYEPs1EbR1m5+B49nb0GoqDhdwSnbmE5zjDrBIpLPxxrrprJUV/ko7N26
gNiVU3rqVjXtclxHxJPxdLz1kSEY9nadLUSRl0oZ231sMs4vNcpOVTVOO2ZT9HXYBV+Tqh7qXM/3
BDZ92JqZZ+Kf/2hIIUjW8MCgxjkz28hf6Xy0mH9An6i3qpOGnFytHzKAjBJlCiw+hmo9QEbH0Bq4
/hPPQawDmNUAh0tYX6LfkcHTJGNqlFkvVyUE0SerANoVDVyvQ+NsyVctT4NzPQXOSh9HIulx8ZFE
avkFmnWs+89J7+1bUtf4HzStWPcjK0dSg6AzEiVj+iXJtgKdA/eg8sFOWjhGUgH5pM9gXFuau+ia
AbKG+RHjGc+UwadZJUIJOq4y7hTujyB+A7AvfUPSQGeXCYNq41AWXZmDExwVrc6YDkt5J2EI8UDo
3A+E+Rnit3LmYLAISHPecbZmW5ccNVXSiExoaXxGEzC6o7bPaTN4nY1lpWFSKyNz7CchI6xybr8b
arjn+qRTgs4pqtthjb6ge2GK5kf2QEqG9xAlU0pDnzgt0FK1sx9xrwLM29/AdADNJvF4cf2ZdPjD
RXAO+uY1UZAKmcU+hZxO9SHnqI2doUAMajGc4rsOfkldVd7htO2rkc9ChJOUMDap61i7jo21RAKv
pTpuVGcH7I21MMSfEPEWBC/ew/tUq+xCPvZpeYmFUR8HjddNmveo9EKK34m5ZsTjU8enlPS0CEDI
qPF5lvm+bU+i55RfibL1yhlGiNA2zVS9ZWHEQJwG/Kn8VGrx3ehmf8EeeTJe+DhSe2mN7TyAV1NG
pQI8gkPNGM1lzoqYYthAARHOiJakA2NkmKafBUwnpUr0Qw2n49g0zzUXE71gdZqJMbD80LAMF2JP
QOTqRNuG5gk5ro0b1ytZi6s6ts9s6h9tSPJ4Drp9DGj0ptUUYMA6w1UBPMR1n2CfqeKt0IqvQhif
WTwyEqo3K32jEEFdJRVgjqgON7lhcaUA8R6Go88U8YmrZLmpOWr4nco9WTHnJ9w5UJW7yZchUbLR
Kk958d0MCWh3o3qOGKaAWQT/o3dPmdq/BWrHuobBpSgn9HIqsbeuZ6h72Wih5p2JjyCPoFgAmctK
BhVOfnc7VG3PoTG6zuWx69QClpN1y5QqmrUIFFnIcykSNnPerR9BaviyGW2+N1i9Lislp0/CSahQ
90Q3X2j02ptS9O+xy+UOB2LCa7WiqLORs7zvCVx5+Mpg2DpnBUK5KMJ1Kft3K2u1VZuwuozVtJE3
zIEzkmuIeGNWF7NPx50pq8dCMgDNfsjVVYVjXUx+vzjX6na6ikoyrcYnlSI+Z4fRWmWtuM49Q6Cq
wUfJgg6bVZuyl3ysinD0bLZcFfraKgm/OO5plR0tQ4/5RqQqmjQDoCDAIq/WOfhZ8fDRyui+CDho
5Mp8tfUNx0kjP/DbOZAV55J0NqMKeqrfSm1fGJJYtsY4XsUpaMUkF4LbBO1WGxfbny6icOFclcqM
28oa5BqQA9RW6bTHEN5S5jJxywQD1BXCrhuwtyG3d29mzvc9leLYjUl3CKt+3sBsXXIumXbHQMI1
1ZzHIrGJRZezuE2LvZul5k0yh80l1mxzE2XTVzsroRcZTniQwFpbcHXSEQqDPO57Nfe0QDgU9AZS
uYwipB0NDDSWT4wAuwcmbu2YDqdZVSpNWPdWa9SaKb+Y/H9cPXNonjaT3dxBpoi9LhI7pMPBJZ16
c1W3F2iQ1bngQs55dAsAql81SQ7ZOwqe3Kk5DVp+JMUw+4TbBzwtJkrBhFijzrco8vxHZyrtBpy4
1Fs8Iy5Atp/n4nR8U9EWkAQFBORmE2+ZcqkvxZ88ikudZ+T2l7ECMdD9cEgCdbN7SePusyV7rNAD
rELOztweoPpzhRizLunOtgVwm7mndWZXHdg8tdwOHIQYlhbnHCw9tpcU1HrJ5HORTI1faebTxN2k
J5NtMcaMFapaWWnwZmXiWLeteYqa+AkaaHDjhsq6CKp4rzHeYg7RWcuUAmA+LXGcljvHT12OkUUP
93QIBR8b4DRzar6RO9rXJnM1bvxS9fHFXDC4Mco8z8hP5gi9iU8jpIXiEC/VpTGfupXaTYNfFsZK
Lfd9T54AAPunsswKjIF+Z0Sg6znu0PiyGMKu9Df+ecpruZ1a9hOuVywYRnxbyJH1AVoduBoNKwz4
Nd4XKZaLPuMwDhHhnxdE7suc//xtNeT/15oJBfb/eyDq/CMEbf42/SUW9XuxhT/4e9VE/0bwhs1f
8Fk1VMJO/66aOC7hJ2FZluYSgfvtd/6t7LW+Uc1YbO7Yu2GFun/qColvqs6G6+KgJh4Fm+mfVE2A
Lv61ZUDVRF06HCSRuFe4tvlLlwNWGWGM3LZ2o+7e1xl8qcbstQ35lPYe1LDY62nM7bqtvmTfpUfh
tOF1ktqutpSNwsjZRe+hZZkoRXxipoAsOwUnqEsdVXfaaGMoxBaw7jjnuTdea/AuW84ySmeqpzie
3FPeTPfdnAFNnLkJw75MbuIevwtP5eiP8fCi1DXlUrxIByUhS+BIPfdTAPKHKknyvT2DrW7b+yEt
wltTjcUFoVLINNEmmUBjFCHUj7IMxKETY30Z6nL2A0Ndc07S7x0LvTmdK/Mo58J6aoLCL5BHrFgd
5E05VXeuyoSm3TQTHR9CyagGd1KMxIgU563TjPFiqpq4akCAr2FBV42axiOUq+YYA03btmVontX5
MltI7mwBlL5CKkCyFE1PLTd2qqs3atLXW5ZspjGWX1ZEZraRW5CaFlO8TC2vrXAMr1rUU/wpd2mQ
Dyung+rM6KN7NSPjI3bWdVaaH2XH5XaiwX+14mnLyoCny4zzq0NLiEFyh+VhVL9Yt266zuToq6Yn
vc7WJIjREyE9ZcJ8XOGTe1el9S6C+XOqoYTCU8ypKxVu+qREjCubzvicFNltWzCKY0fqRzylCEWM
mmHL6obR4ZDZ44WHPOo79v3UrwrndpjHjFXziexPMCfQcDkR9bS/J13ZZS3dlsmOWy8bI3ODRTCm
G9I8RpmTXDjQRCBiDoI0gTcnsfWdf+khrpeIrV05N6LtKKc12bE3Lb9gSnSt9417nKyIgkuSkjII
xcg7hi080bIJ3ASj6BTE7E3Q3D7XyTL0Es1PwmRCqIB72zE7TWu0a9dKPX7ZDK8Po7uuqhQ0ez08
KQVIYsVS93OpPzjwqCrnYzLawZ/UqGZCMwMd4GoPiVQK/EAppAlDpUUg21ObLKw5Kt77nPZMaK3D
XplXrRbEPqOS2aEsuEHHKtH5up/3NOe42bvUzKDskF8esYJSc+jFTcORVyO+tkrSoPWGN12nF+Cy
Jyl21fiZGxt7AfzFY+oruFZZyRejcc5pUm7aXNjX0W/jPL+taUgF0AF2OiNQB0qkv3/545eNVhE/
bwl8WbY8FhPHSi+soFJIeG476B7qrT5oj4wfNesmmHK//5ojxXypslDdmTja1mr1XW978b3vy2RN
XM64DGNCnrpRdfATWb6vu4Bxhar4HjrGmxYP4Q8+1JssNtRXN4VKYzJE5c/NrHjoSFIqJ5YLzJmp
ojqz1Ie0rnQvttvXPEDTVwmWLe4Y4/3QL2fE2W7eRjU/jXl7jUo8YQ390pUiB/UUySi7Yd4PnBw3
1LRrn+zMBddiMDrmjBngVy6O3IPr1wwtyKtSmR9uoNeXDl6DbYnmNskijt/sAgdj7nXAge20q2rn
e9S71R291Q8yZc2OAPaXZVikWmaDq0mgcABoqA7dA2Tc6G65kRyO9700+kMIG/iQP2sNymCvzXpx
IGFvM86Z/Ki0QRzLQvL2a4fDz1+JQIijBUqDgmhgrUfXrk5dl9WnJAdlY+hXidqSIbjAvacV9dL1
LodVaTwZaQAvVyO/1XI/RQArPkvCQcvVbF6PUUWdLsBLN3YV5AjFrM3Dz1//8eXn/zck3NWn0g53
E4al68+ru6qjKhxJtYLEtcP7DsYSC5EK09QhHOaiCZwLwZeGu7OZhO2+g3oHCr7kXaw33EHdD70y
4Q0W7kMXjyxZ9rytQ02/DwDc2yXjZ+A7mrU6MbkBY5a+ejF1x0noia/F2rqd8sEXRtjdTEXnYqK2
oIgMvAW5UNebhb8911X/onEaxAQn3yqjHNYjlNNDpMMc6lzrGkymujd7urFBXZ5w0lQPfD7yfT7m
n33LvO/sZEcVG91+1MmXoSw+1aEynOzHnKxlExGec93uhzLl9gFGLfIrx1ao/IhxRw1ueuoBMNcK
0/RaN7UbC1SsIkL8R52Gq4Dicv6i27H+QDXeYGAg3ISZfTe1A1HV3HhogD/TMmQlTrkwGUCJGPUb
rc2YwX8upbEnQrhVGJzV8TztK92hm+k2FNwX/zVT1IyYqqSz2N0iwAGbyewy36ChCRfM1ys23UJi
3s3SMjgUQengQjxRtJyQOQBBz5tgVdodeFyWdK+bnXvqztW6CJkAdqh4k6zDsk6wJVpFuL/8hh1+
i84QfXECUD3KxcZ0i5ABTID3vNUIZ9rVxZ4H7TbO5lXVMmbSsKqvlQ1Dj+mF4HTx25dpoCE+N/Zd
Xog7EojjuSmH8TwVkNWZQ8EfHvOKRlZkbAi7KL4YGm3DOI5vGyMMn7Zqrwu/lJppjDNoOtEapusQ
Df0pcMqRIUuVDrdiBzg+7TMpiIm2JHUbYGYMVLFcT1P11aNByxqxXFndemOVVP4Hi5T43CTPSiin
fRqz+4EixvkaE2Ot9q06QwuunctQ0sjG7jSNsFUy3MzKJJajlXxLOnGfNngeqKSCnKAU1Bbhqh3H
eg12t9v0oriC85DramoaLiVQuUb41AXNDU9c7EZ9jErN3NQJ7E0G94obTactniIqbaXbQK+gCEeK
1KLzS8tKa8zYH2FkbzXDxq+QttsoYTFJAnLBSQpUycis8OBGwMVRaVpjdWK2Ezlo6U8xz2YdM9ep
d5ofaVOI5JqdkhnkbSXyZCsRTqRUWjUFpIUbmP7U1c05qJXmPHGDGwCPoVqhWhFTeqF6mZib1p60
M92EN8V18ZgThaFB3qMrl8EZmtN6rmdrn6Eh3aBS/2Gq8xstI2boVKPxuVdZXlMx9jEH1K2TtNXA
mpnD0UwY5GOv9JHFgpt3ioKp25FsQg/lHWrzUtxhg0YplKe6pIPek2slWZhPuq+oIj/2TfnU9Hqw
m2ZmyMpIqbnzqV5XODcT9JRN1UogQKDjCtxaIcPDS6L27JQTMQAddZmYXwXuMWrzKTV9xNNYvHjZ
JaW9QRtO3WzqfqpF30EtcaOGe6vbJAa7kdhFS7EhyqiHViSuHe7GFQiCJOK74hIiX7LEDyQX1Cxy
5WrME5PqRvhoGJWvk/o8dG11KaOW6mBpP9Ui7r4D2FHc+pEA+w2NwmZjxNy1KyWjxtq4jB9Z8ZGP
34sMdXc9VOEe2bNyUDIRYjqrkAbiyIkTEvCiMWYm4tTAn5kTPmNT28WmQ3ciHGqO1DNQ2jp4UJpF
ZdxH4U6J0EwY1k4nfEpIP6ZQy3gTq/Z67qGjLqmFqifrKCooI3KymWXLzB/AYru92s3JtZonyXpn
Jhv3xcr6y5D1eE708VVqx9wS10mddkk60650+kfZFYzpp/0dR9xhrekNzccRrjboNq/RoNOajfb6
c8xLnbDVaWWW7yKHw7+hCM7bPdytgsaNDcRaRWthlcoGwMFBDibcDng+kUU6RjI7sOuKeYtixqJX
gBgaHGlHWYVo2zOKRSCBDb1ZvX6psNn4ZaOuXSUzASFkjzX0EodCmMcR5zGC037QwGSXyXQX69Zz
WZjtqmp4qf/3tv4/ynMSd1uSZX/LBSWw/ta2cUOYM/pLzuGPP/zbld0xv5lL6lJQVAZCy9jQf67s
6jddENa0bBXE5xLX/CPoYH4D36mpS8BSFQSreSzNb1BQzSY44RDxtEzk2bZN7vRnmIQj7e9JSjir
DI798es/03pJbvy3ESKH4VudEgANZIoEv8b81CDpU/4ZUZILrlYCgGHY4WCJo9qLuQA/V1ONuZc1
aR9dtXoSpP6KbhPZfXhU9PpWI7pDr1JLHoTbfa+jwTgD/TWupjJy5K7lTTcMh6LB+jakWnkaR86r
umYcEh20Zzp8MfwFdA06IN8yMnaaLN4zdXaOLBDe1GT6dbQW8pHSnNLBGL3RHOHDJY+RIKRlvQVz
z6wPPHmvvqKPvKkg8a9NCNcB8B1f/WKjjOgtOw/1glk2FuCyLZRqG9NtCDoLz/jMC820zSay/LC0
yBSBba4WgHMAyRkfFN35125EV5OZT3Cjsq22kJ+L4sz2tvB4IYirOkhq2uNeYYyrQacmHjX9ydHa
x8gB6xDPuBnSvT5FNBZZK46cyXFv4CVeaNRS1mS1J/h5CCOX+5cOuJrQCHPB2RalQrCNB/lgS2KR
TWYQpwr8UV8Q6Gw0sO5bytsNywnTs28Z3ZlVNGrmWs/1ozhhmO79xpoonAPYDklrrhNg7glpnC2A
p6yIfrB56OvegKIjFk73sBC7RafcOU11H2SFc6RM4KcMApzUAHe0upaxeaGkSd8XDHg3xSt9hqyh
1i6tO5JpIQgAL5cIfYzS3oYGoQ+Qt8wSkV/pzMxe6yl3uIlUPwlmPxwBydrwrTAlgvFMgZUzLLa1
mYnyONbAsA9CnKNA8uoaOl+avqlMeno9WBOftO92npWVxlso0a9sRl6+0NKLhZuuAlBPWqI2IUj1
bmGr9wtlHWE6pHQXcI27MNjrhcY+Llx2envPESNS7IzqYQRyzn0aV8mCGsWBcaX4WqzK3tAoROCR
0SP71AclfZC+uzfwwglDrR+qVIJZzWNsJaFNvd41DrVCBy5fJwZckYZnPKoE4V5TC96a8HsVV/cU
pcN90t1bqp68EwTx1YVZr1Zv/cKwrxeaPaGin+SZ9Ng2+TuW44gzJZNQQUC/MwNYzbBQyyAYPrcN
sCILNqEyrJ0QsxvRGia5yTzygODrz4Q36RgG5PLCeZfPqTwoE63gzIbHCLpk2Dbg+nHDYBLXi8fC
BbUHPDUC7B+qnC2cvuT6v8uK7IMWu76hKIPoj0uoH6AHYGT+q6uHG2gzJ5dnyGOeekXbPPdhrajo
6Id1YS22+5h7CvaBFvyNL8EDdn27s7TLUugGSbjlre8VdQvDPm/uCb4QHUFtYKM+hPvD+Yw3KLad
lL/DesnSxYewzPNErkFbNIu3WbVkhgO6ft1iUpia8qpCM/AteyYyu4xXRQQ6uUo+05fnxLg4GcRi
ZwjQNKSLr8EEMXtJUDi4xXOO0KFbzA5GguPBXmwP6uJ90HXuM3jmGxYG+6cZoqq3eCzeSkM5kk3c
DItDgg4vQyhujg9TP8xoJpIY30TL4BqhaXsrXVwUikEKgT4GXehp4r5UP87EAgprj9zkPOr4LJiF
iuAE9CjAhsfKwnkBHM0+WNx96LyHJwA+kwfSTu4ko+JNIM4D8ox8sWggoIOE0V1gqxuLZWNEt0Hb
L7x0CoUux9QWtY3l0SuEfDjOOwNLhrF4O6LF4BFqVC9KpB4gdDCAo/lIVE6tWD+kXSGXxAMiJUaQ
EP4r6/JiCVl8IVk9nIzM/FAQiTgIRRLEIpPkrtsSPmJOyssyjj7lYiGJo0+jixra0ZC1nARMZKgN
a5xnUNQa8OduZqMt3mYCu0myeE5GF8d1XAObQiJVWpVDbXk+SDf7cDr9tijQ4CJN0Rd5ylkiUunC
FqPO4lYBEIfWAcGBccNInVxRK3N8ffGxDJQHGS2SkkP2cCYElh3bXuMnX0wu3eJ0SRa7Cy1mh9Ae
jNlp1vdBGDw2PRmfTkNCwZQrTeI23JthfOiYa/LaJvjsrRk8L+m/CdNZqGIv6xbfTJRyX6OSBx4N
F01vafXKoJXbis9ZkDnqyBthsvvCiLYf0dmkmn5r8ORvm8V0k6C8IQj1bmYwCWxEYR5iw71L8DBY
PDliMeaEYIU8DYlOOGPTsdDq1EF3azTMFWpa96gg3tEXA0+oU6ZqXSbLFjtP2ln3+eLrCZzxaCsY
fGyQzqsSqU8YY/eZFs+PbpLxK6LYPM80zOiakSvshdgTaDtmWuVjHR8/UyNJ8K5LBr5K81GL8FFQ
Zw5fTBsy+A0xo5t28Q/VQJm8enESkU+81RZLkci1o7N4i/QAg5GKyggymHHoKkLygzJcZRsT2w1H
e8uMXLPPFhuSWLxI82JIkqiSdBIEN+byRVs8SgYv/1Q8B4tfCa7vul+MS/CLWCXxLO16zbo6VZER
uAIdiNGr38vF2qQt/iaTi/KwGJ24MlF87gXjZRq+J20xPzXEQjYJ2CauL3ihyBFC2zLU92hxRo3R
D7k4pESNTUosXqkIvuZWc2h/hyVjXLoTbHQtTY8KhKlTYXOnmQYsVSxUxhE83w5cV7sRYw7pUDGv
wCrc4xwaP/rZ3HTR4r1aDFhqyVRgt1ixLPRYCZosd/Fl2fUFn1x3HBBpdYtRi23OD+LqWgRC37hh
+p7XL5M653eYV9iv07OFnAvosQDpga9LzS2/Wgxec1ac2TTCWzUUzMgpVFzb3OJO/l+cnVlv5Ep6
bf+K4WezwXl48EsmmXNqSk1VL4RUJXEMMkgGx19/F8vt627b96JtoHGAPmNVSiIjvm/vtRz9wXHK
H1ZafRSrEwyZcA9xevR31jquRR56gymo3QN0m7cBWjGD7ytux21/Mgv9t7MzjGU61OvLD5cfdifS
UO8lc+lEw1em1Q5IQRRmmQl/eEZqRuTTDwsPilsDjiriYrWENZPOPRUPWrmrGY2vDo60P7a01Zum
IVAjSt+G5upUG1a7WoBmrVt9a/ZqXlMo2KrVxZYTZgqZkWp4xqyHcTW2zau7zXYvbYfLLUPq1q92
N15gyclF+JbxfRKx5iCPB7OTD5INhPeZI4lTyOK4xz9VyOOIKV0J/786Ju3r9pPsJEN7nDdr1id3
3zkmFTw2IKhyd5twUXj2V1YYegSF8tkyKms70obCK2VzN7Zw23Ws1h7WGru9eu8qRFeb3K0YqtvC
eAg0k8MfnjyxGvNy1HnYLtOoWW16ZewzpM/rJ9mb3amyUb3ocO53tiBNzEAlebb4U042vjio+pbV
2Rev9j44AD9c3Tp4q9fPXw1/1er6M1frn1z9f+1qAhSrEzBY7YDe6glMEQYOTuY+8AI/AYK6q0d9
eB6S5G7knHhpW3yDeYB5cF4dhN5qI8xWL6G/Ggqn1VWordbCosVfqOqS/sesvweImWL6BNdpVR42
WqaupCt+W0UTgDfRQpKdzaNg8xmVE75ETpiMB1aHYrLaFNndkG9cDYvV6lo0kC42Y/9csoEkxA3j
sp6fSLXdsZfn+bgaG9XQffl83qG52hy71euYSMCrS95ybvdClpJbObyLCRXYwoFB0zhLSs2+ZAPM
5MoIXoLKRyQp0p9mgrHXWRSDZf0HyZYxRFpE/zmHutzqzqvpD7dlhipfmSTkUiMDlh4/6Jl+Nyr5
Egfz3nOws05L8VqAb9bLPhRwA89+O8JS9NghkYRreCWxsg+gEyRe/REAUOCl9EU0ro36AWFaysCz
0htSOgK4IDX/pU0AUY7fMTLL7eT1bBonlOuYOlsuSAXB/FMGPatj37cd0HpmDX5PO2k4GK7OT7Ju
HPwMP4QE7CGFYICpddnDa7DaQrvVG9oE/Axb3dAzWTKGaJESn9RqGk0ZAXaBPx97JKTgoEnGoCXt
Vz8p1AweX9R3UuMF5l61w2VwRfR17dYXZmzW18Cr+SQtDrsJ1wkK8e9qNaImxBWZcPNPonPJGvFk
KTRUDJPei4nueuJeSCTjfILxjG7VRLvKyQ+3aZNth5TcViw5GHFSK6bx4qBsVahbRwTaHDx1ZD58
R2imVr25oGRRnON8HZG/2qsF1sCUcRhXMywHeJ4lC7ZYXGs6T/lQrh7ZbArUvvfUszMC4iWCqopd
DlYfdCQmDp+H+8mVXXMvVl0uaF1qXAnR9qmme0wUHh54bPLEAXLB3OqsM9PfNrnD2qBcofYj029W
VHndJSjDqnIvTNZPxG+He2GnD41kIN+DonwYcwFtt/sWq2+3YqFOocA8OauL1zKw8hI3kE+tOX3W
lkFXv4ZnEazO3LFP3TeJ2LddDb9IwZ5ZCdT3JfJf1l0DNCt8wBUrZKshnmmvrmCblBz5c/zB/WoS
XqgkH0BIjlwA3Gs5EGn3jK66rweQVUp8WrbqX/s9K0fjypAC1tmEl28ZnOcWIrjraT9Hz3ydOpO/
wJ2iqOfX3Ek/pCmjYCHYOaT2O/5b/1Do3qEzxH50sSbnqz9ZrCZlgMrXsW4VQC3wI86C11TdxQgi
iDgOeyDLlIICUjqroblYXc1Vy6HZbsY7fNca0nHUDUCJ0KKh6doRzxyOsc+apCDbOjDT2fLa1In8
c9+vWTOFdRVjzgA5djRZ3iP44rrD5TALeZRMz5ojfqSrd7rR0ncYbi77IXEGdtNvxtIoCI6jJsLP
kJ+0brE3XWtifl291vKP4VqX2meP9Npc7deOY3g0Ir3+uWrJwJnmfBCrLZsaHxN5rri4GsuDl8B/
c1g6AghDxRgzuiAcAckhXayNYWHjnlYvdwAYTFtN3Sr/Ae5iiGpDI8U1e3coWpqj5VcxXTjS7GOm
YCXjS9rI3GvvumI8+dZwzheKMEgPx2ueECkfrYHUAYuSuutBWTkDpZmReIdy5Xg2HO1qOPGDcOfq
jhGxfyudFC5F1lPL9NKPzEmchyphpTrGATZzuhzU6NCFFYFVRt08ujg8uecyPfuQHOA3dqzyB1J5
/dGhdUGgvsj2sUvRs17To9TSsrPD81bpDqp1NtqIbrhoUA65ZxNQhJbFYQEv9MKroFFH5ebXVmWn
Fot7sOrcXbzuCd8s6Sp6Xyjx7LU/8vdVA9+uQvgMUPXRH5yPUbfkZTLoetCmjaPKgyTnBXs3sYOX
LDX13Wpv3Djszbf5aPZvfcWPpaZVzc9yGOFdLNXRhMsYtXX6WxD/PTVJxzenQT03agV1Ha5vRt64
P2cyALt26dyDYJTJD7oTQUKVjJvFfTWQ2YDd5m9qz7CPrc4NP11bR40Ade/OYngZ52jGajWh3vvk
1gLCmrQBz8R7mfHwGWVg75KYUAERB/hegXYVc25cpnH2T2DPL+zyGO2peTpkJp+kbWtf/sS9pFa4
ZFip3SeKSqYQHEqzkZquY5XEReG3nk22pa5biBOzJrFbiGXSMhU6gD9f3DOLeCqZL4giEPseXxFG
RumFKg6qsALqFgonHjidpjrHBUsdEgO5O2sXUPR2O4bM5XE/KveVrgDN1oypAGA4Pu68Ci4to5lk
NZvESTnuAZs9U0wTN4+faXPd9g/zTfQ5s4jFy86p/2jwU32bOwZ8WsBJ0mqrx2ksT3EpjTuLTBFB
BS0J3bx5ammknVJoxwc4lD+VOamz6kcLq8jMnpdvr14J45XQQeLNHwRHiKP4OHFTj9tZsdWXpnim
LY3stWDnoPPwv5CL9Qlx8ZxO8osJKQegWQ4ZO6uSPTSpwqkYJMR+c7WNbCc8u7n16JVgqSWPs71e
4czboNvHTDOt90TNuJssXlW4Te9cO6ZhanDTndrEp6vSfVH3Mu7kcOkM/Sn3Sne/uF1/phVxP2ej
vU9B309AWC/tIAS7SDTB0tEpz5qFB+1IUw9+4B+80UqPjmgNeDAsMm0/5YAMkZ9accvfi0XlkuXj
Q468GZRMQy06GG9jXJs7lKlh1TW7KqZOy6HFZiaqr14OBByJuMG0/IgLr7gk8fRp6vZJ1d657Scq
LfnPfiHLHvyqaeFEeo2AZKADhaImP2qtwjJT+mT/d7rNQbhdg5NZbPNb9n8TAHpfeu3BruCmtOxA
Q6tXpFnG/GxX4+OMDnNjtp7JmAnibGD3T16hEPLETC/oAO5q8PiR4DGwBpXXX3xmzaEc5W0xu1uS
5qcyCTB7avqHwQWab8nkpoS4mJr0t4tF6pyS7CcVld9DL/vIZYyVxQWG+/lITeKeBPG9oUAwd2Rq
yrpShzTt9t7yS3bwq50ko/9U7SS5lUNSExBPi0teYA0iRxGmg7NvPY/ylk7jy+1+Ty7H3mDIjDAr
UzdEQ7ejEgLTJx4IYqftc2DAXQ6GzyXVxUn8pPH/4OXygOECY4dqHap7DGALzdzprXWbVMuzgose
Uw/3R5es3Q1DJ4jWxtu6d+uIXCCx5eDBeKsSkCb5THpdr62j1lXjrnDK+96Oz8xgtri8UvkLlGt2
dBMUz9p373K0cQtvO+Uc3y20DCL33jJ040hQWLFaFIf5T38sNVcP5n4MtxocJiRseJkaGpCCwbiy
Gruz7Ph39qefKNW4KSSTd+64DUJx3gO8VtLHooKiImAbE/Cdz6mY7W3eaWy7vXk+Nesfcgm1q+SG
jFo+FmvhkIbD2bNr7uJGaNJluKTBm9OU8kzaUedeLH/iqWhOpjfwevbN3xT7rKgd6HK1wbD3O+tx
Gix+XDma9YxWqLyQApb+QHCjPdHu5I7sL+0uo8C19YhQ8nodz+6ivhZIX+lovgR6+dHL+UTz6BLX
a5jaRkfdEgpq5vmauvPP2GnuKxOmFgwijoB3yvJfFyO/DQB2tnnrXad+/Jibcp9P/rtre9iWoCz0
D1L+KhDsTlNFNM2y4NevdUGpHz0+6cYx1dZY9F/s6IlnGSC6IbFz9iIYZDQpU/ac50fCcHSsuU8O
Pt8cfPOmhvcp5OBxUyzdcO77+MBziWSnx6jfk2ZU1Nl3ptXvxcA+xQMa/YoXln+Z+VguU9S1PU9p
+vCM+vkX2nVyC2bv2TWLi6/ke2IUP2FJ2ztd5S9N4NNC9KmPmo9L4j9rFrf0c2OPn8rx38RYv7cL
VVKFTGNDp0c3I2vymUG3/cXmCX/H/LAzpI+yh8dBsmUeFUdYeNowd1/8iu2ScmbKhdIgLDmgjLYq
KuRatVtwqpxR+lHuo6yy6X1tvNNbJoK14l6aAL2iSkYxxBqpxhH4h0dMQqgNboVdQj1I7PiuNup3
q3TQfzjUk+Kk+1U7wt7B2f6dlG5GNab46GT14fpG8UgdhtN/jqEM89ro3rVEb0bX/NDho/HBHYwu
qwggUeHqM74G6bjsx5QfGh/U+MbgqXoqqYTxvcRhQevlb4P6J6hTvY0Mo8kjr8x6yr9cZWh9BtvB
sl7qtn/rSvETnHu7pepcwOL40iTHNNWxC8oKxpWeJoF1Mj47TApt1Z9/qZU3pLbyobkrV+mv70/3
qdnwVptnI6wosMq1aJLWmhkpVpMHjIAHSGzmhYXnHr+Vfbb1VvMITK63gEJEC29m9knikjCMtRW7
EyY7fBzzXZtxzRx67ZI5bcZLWbAIU4N/TptXEeCMK/vIyRZSlpZ2JwvjsXIoE87tfGErkl+nuY64
rhn7sWPH4tTubnZmEFWdc6HxgYkt9cZHWqV3ZWM6KIwNI2SKTxxCA39FWnPrFfLO5aZ0DlytI7mn
s99TxTabFHQREipVE/CK4QR6MPh681smuQd+N9nGNuVczVkpiVW3t1mxHKAA/VJTTeZm3XCVgvEq
o/ttIDqDxz+8DsKSjYL8WoPfOaR68OTiH6FXa9Z3Y9e/tAQ/T2M/mXtdNcympH7lxZujL6GlZA1B
uHCpJhjav45pkb6GulfKrTBYSMik4PyIlmlfFeuVTee57sb+dxB7zPC4iXYDGd6i4FbcFlvDq+eX
VnGuK7Kh4MJDJ89q+C3WtsORXbACja3B4FWLvlYs6sRwCovAnwJcYe0kWWhG+fGDuVB2xqEkpTHd
S21JTtqpE+RLfHwXUZqnSzT6LbkgypjcGMqheDQH0IOFzgXNoNG2VZ7+vSR1HblgSTZBmd33fls8
sGZ8bazeuLSB1W4GaXx3kkaY8yfeR7lGsbLaU9N/ZfEkLvT3W1n+0KX+UlI1nlvHfvNi81WCA4wY
u8ujrHuuV43sTwXL/4irYgQhBHxfvoTTIC9A9z1a+Emdi8PQ9k81Dexr1zkvndsYqJPLfcw8+erL
6iwr+3My5/oUZGP5sBSnIouth77PAQ571snGer4lsMR6oVtdZgG5DxdoDj1I02eQ31BLks03kbOv
SthGZFjpcqP+8YYI/rU28+VBO80pQZSp6zPcWy9C6rTCL/7aMlSzLQ5EIvkh5SlPsdD5SCxuIpMs
vyfCpfxK4ez29bivLfWd9BrLyMqvYAsDD88Mw9vO3AQZqzW7MYDXyN4mzKrqya28ZA+ylakSmR3B
5J/XGq4ecmTkCLYDqeFQrhJGzeRmTJWJWlH7VbiDE7HzXLHOjptZYZd07Xac63HTyNE6xCCg9VnA
DU6amqEI8bChx5xlOM2hV4RgS52JuFgPyOZv1WBdwUnUh4tTZbvRDHiOO6yUWsevdg5f8I0pvZj1
1vC1qt6CzM9AHqzWtcA7at4V6Sg2j2QkOrV0B2XdW5oIDjqhuadFq+x9qfrlnGm7pfwq+bm/Wfmb
k0BzCDr/lGEPASJOad2IrUObl+1mmosOdsFEuJt02DzlbzhcZlJ7mhM5NAV2mtkAnYnbaWOxms60
BL98QAWdyk5PlB2cnlBtfBCGTlZ9TKJh8doT3h8VQvjCmLauxlT6ZBRc2x0PJ7jikryRdvAJkjrY
GYyhSKYmUevqLtcy6j4LJddNzA9tICt97xbL97JmG+Lc5LILahQ7PMFbh0+qHZUWkY9u4D+/WcI5
cZL7JYdxjeYxrppc+ZYEFcBm1k00u9Z5XTq+lP5wpZBAwbYzzOBEsGHayno+Z7PNaU/pcGD6xnvJ
S+c3fcVNTs19Z+q3JGH9JBb9WojiJ/m112qhStr35BZA/4zbAE/4rtnadcWmz5pJD1TmWU3lS96p
cr8w+iZTgLI7Izw9rzWR0vuo6Q+4bdjYHqNB8hoIbIjGl2K4yhJE+Nx8Ej2Flcj9ZCKiGaokHhD1
eDtNE2T4AnSJXp2ffIrt29Zrb87scGygd7NpjeDdHzmcpY14Wb/3N2VKQNceSW34n1bFJi+vVjlG
Mt+kbn0Googss6fFmOZDOCn1WE+dty3sQds3cfnLm2UeFXQizCx+tXGAPSZ5c3VrfgichC9KFyhO
WgwFpX7/58cMuLzOL7o7plKngoDveheUU76rCwuUpmVfBfG4w9jG4ljODIenV9PjgNLRSdl2BbPA
oQXP0Jzxuqy3Hv7rnWc/je0wh0U/txywv8XCmG0aU9hdFvobLZvfKE3SJ9fHPpwlVJ9pCTgtZWUV
MTA9oymiFFC/s5s3992Qfs3keaNJUzw0ADjSN9/H5exymBwPzdLFV394z2bH2xuCVnA8cOBAPhRc
Coz0ps7YPPV5lCg5VLtiJvNgJfFJS+wPy/AatkJ2fmYbZG5phniwH4x0p1U8ni1DxlHNGP/sDG1x
1bopi4YhH948aezrBTwF3bl3DjT6rmm4MswAgN6hmz10a7hbgDgJVa91t06YO37bnxC/hqvNEODe
niZeFtaJcWH/bKrgrrRTjY3HlOxLr7rVs9WdgiK3w9LMWEYO3nLPSfeOpCzSHaKLZ8mJPoi76ZZq
Ig39GrikVdZXKfKwa3P1oIg3NUW2tsL1d/5xXihqcqLE5dt/pBl06rs+tBG4nVoqi9eF5wv1npEV
Pt2jOU+4odIiMt1luv75A47Gfuv7zPDmPuY+yYcZ8MiaM9O/tL5EQNdRb+1HTklU//cWjwFoO8vj
HOsvetHVoT7Kat8kPOI97hqNyKxzZ8rPwYnBzBRD98jgca8GmyoWDic4vIqxZw9wbSrVnsjy+NRV
DERH9mGdfsdNIOWMzVO+USEVbeMC6uwpSN3l6iTUrziFIHdRk9rFuvXle0N+nfk58WYe7QYwDlkn
41r3BQ3GPtY1jOxaN+Ka0Tzewogzw6CjdM6oewqrYDgZdmtE1WLrD3bdN0ehc4zLJtKSgci+ai14
HZikXpwkJaLamIjKCAlvrNI/kYxXxykLHlMsv3tpgXpAZzNHTc1aczRHcfAGobaSF/yADPF+GeBZ
u0vGn7H1w9B4cNrWwVNMznsnisR/0LzumzSCGWYMSxDeQvLotNaKbA44BHLFHNYFSxCwXG1kBUSz
sPo+qmCtFojulBcdnfpch7rRknRdSAdnTnY/5ibH7x7PRTn02b2W9cOBL/Yb4GsidesfgL0eG/yX
B9/Stq5C0Rm7ULv4ziRV0lywcneHkhQTMFsSAql5FTaqwfiYtPW0xWXsRwt5LFc4HHosVR+qmOFH
kRc/OcwWh2JtJvlrDibnHoGsweXds0y7ljWti4v3aMeCFS5q0lOcKELlreSj9d5LolQJ6adnlfFj
MhHrSOLkc26uuBNfSJwUTNlz48qUEw540A5R3spHABze/TQ59kMvOvDTgUthR30w9+yuVUUWv0+a
L1Pgz5x5BodFRg6FZ4i89rx+7tsCg28R5BfXXwJoP2hyPbsAuzHRakiA2oGU9UItAGYYx4BcTRW3
bx4/2OQTS7GXSt/RBFle6j4HPaIVB1pAhPHE/AAGOTs0Tc2StkDeYDUtBY3Jhr2QYRXoTZt5ePmU
ZpyWOyB+u0YAVnOpINDd67lEM0UTS8LcBG4NUO3lWs6CGVe1+CFkioJuMovvQXbxyW8S8YoRPSd7
Iu28I5SFRJxbKcuphV+NCrKT3k2koSy+etSyZMTYsdzpTZw8eAOBh0wNV0A7Txqb+WOSISCDb3LI
hvqpNlwa6t3yPjey3M9Wn+9NUf5gcl6FWIerveks1dVkgK2MsWMnU8/7VpcilAuSMUxw7daQy3xX
tfETWUd1biHqNKS3uGHql4Z0v6Wl/XO+NN/Oo4ppkeWp85C3AKG6qm2f7X78VWXDcWH0t8L76Nd1
Wx6iya6v5bfGoVyZzptFzumQ5iTpqUwSa9Ne+QpzDwPPk1u+uRcj2QChxW/c466N33uwb8awYC+9
6zJgcT6m6oZl5FwRLnc9io+93V5bo04hAjrXfIblO/JdF3VPdubuilqGHcbdGMTLmU+4IXgybwo6
RZD3Wv+oCmqGq917+BwDwayT9ycNDj4Olp5pOYQ2S8itbxDh6vyOwyEJvtZZLqi9eSN5YFRY9Izb
toGkFYxwRoOOeKkW8DKIi35jLAs27YnuPLfpe7dgIGSMQEuzkzC8d3tem1C1qiLZl99mwMlBi4lm
ambyUCxVdnEDTkkZ0VuINRVScu4rT+mc4xic0wNMx90wUC3tPfGqreDQJftVLUZ91uZNM/IeSBe/
Q7SbHrCRGiHqyOe5XOs8M2N9KEEcOvF/q5zgZDleSrZYg4jBV3V7l9Y8cwfq7o0BH2YYUFLms7Yv
RH/OSGzx43WuE3RkjW0cjb5+DVqbu9JvW2XFDvP6z4nW58QFJuIJ7O34Fk/1VbKOPMfzh3zXgmjb
Fs0ESIswJurmsOcLHBJO4XhrM/d3Cn5VTMfKuW3PbR78thhur/mCL330tF0yD29OpsH5oOTIIBhT
LxHIFTqV4hbNjW9ncU7L4gCeENA18TGNUdTbfPRzyQvE7C1gpPNdY1CZcK2sJ+rHl7PjUCUHdjBF
9TCa0Ae5evRNfQgcMm62qkMahi/4a61zINRnXYuQnfnOc+onDmfgsOdMXNlhcjIGg+TKUkY47C55
HpvXwmGmTAP5UJYBo5JVS1426wc/kklzOo6U7CaQMFpsDxcPv29Ku6hXpJSbfKDfOANKG7xdMrhP
VvZzGGIUrCOn/JIVZTH2Y1RCvefQDk4zGcjoBrCNaOZ6D6VrpR9tnX94BXkaSzlvfd5+GEW8073E
vMvnNr7BWSDa5dWvCbODys0PQdoO51jpv6w1aWlkTvPDj3nj9XvONRUcFm6jtC3IfpXBwecOELpO
MB3SwWclbikVFXyBQyMtz8WQT/vOGYCGxgxSGOJbG+aXdmS35CRHPWXansC3gXc1I8ZWS0T8zAz/
/F8zdudHq9EZEcUCFANYp61fwTAhmn/rgn3a+8Nvl9EfHiowWpb5RHHxrPmslu1Z3TxPMSRuz5ls
jLMhg6exwDnrtqOIYjcrI4uOF1NRTjQM0J2mLj4sLhk6RD7NGb4dJ9vwGuX+v+xrwrZnZ/LbQ00z
CuB+eTH1oToQlN/4cduCXOJQLes7RKjxNmE+uO2le3IMrY5GxcZFA5wCHjVlsMHrRTgvyLYN3+A+
q3XfWd2S5pBX07KOY2bQbGRgBwIr4WE/VfKlTzTyYI1/dhQ/srPKxb0DEVXM1F0a3fcPc+FqdIqJ
GPkuFBKPRBXeD3+X9stlMsm+LmU9PhvCo6U+Vya1KNi6rEf5wsyNdk4NqUKNsQqKT2a/Goc4lMVW
tlfiLs11+/znD2Qqq33aDLfM9ngsUBzmymvRXlunRTOb0/95V+Ufw0YAn+B//zv+xEr+/L/QTmoW
fyWBrrTvv/s/0Z+ayWP/1c5PX11fqn9vZKx/5z/6F//p639SVoG08P9mS7wo9dF+FCn88f+uq8I/
+9euivEX3Ya5aRimDkvzb/ASnvcXx6MWoDPngS74H0hOy/iLjf2JnxjbAs3trsiHvzZVTP8v/AVW
lf8GpFj/qX//HP6BpgrYnL+DS4CtMlwoMbq3IkA91/FW+MSvjyfWnt2//rPxL/NCGReSQUqEXO0F
AASO/kF5T32t3qOYomrZy3HbKWu8JE7cEJ7OWJ90cnp0Y9GRF7LdBEpj4i8QoaqJMFPlkH/Qa56r
vqpiZiBj+WJrWhwFEBGpw9EU4aAY6L9c9jKHPicvG9iEv2xrwko7+ivVanB3S5vrWYjDFQ12WZG1
NGEOlrXrhk7u/9CqciTb7L7OOuVgZMbAMhlpSdoyG31ZoMdp7fjEkIjOChWC5wXCBGHoGrZD49J6
nmOt2noMMZDJ0/FPHb3Y0XModvQ/AUoOc5dfQN+qrd4nNxDRQPASeFnaQKiED/NWt81tGOPXKffv
7JotmywFCOOl0QCMMkd97Av32ym4lGwkJhBKxmXBu5ALQjGkqbsrp5ZTi560zm8T8hU6OzthXToL
4afRoBn128Kx0Qxl5hcNQXyXUqznzceB7fuz2yvtyHzJfSxSjghQ1YaDPTHNoL9+Tie7/JC9KqJZ
ObtBVz4leovP2KuggE22vccGTWnHl86lo55wkS0ktbLhakb+7ZibNVFKWh3K4M9o2VIc675jVFPA
J24H/atzwTZL076NRXnSeNMjsyE0lX0W2oLLeiIJ0PCa3hCm6vdEJPMDIhrahUQcOcNmV6JJ2qH3
RwLodUx22UyCNfrxytYpRtiHydQtfpIgCjYC9OuWvCKRYN/hBdzaHoQdcqTnjrfgbuim96QDgqmP
trmp+pV8xfkfjLPi1S31X0OCaCWZCC21MIK2heAkTGYr3qQq4JKm9clOMa/fQ+uaiG4lBgSFtoZo
PtK9ccyUAtZgEBvzIU3x4sBAGLMhqbPpurg+0uvBWfjuFsQyyX7tnNgookYEGmTULD5w1y635ryu
FJFlbHLmqAz0VfNcWQpXBsu7RzVreoSWHjJYxwwzYyuzTwJuzrrS5APd0p+47dXOC0CL6IUbnIsp
Hn4EBoymgXfzsRxBN/LdPqDLKHSGYrw62A4XztlxJGZscg9bGBLGT0H/lA9ijo9zD/Mz0Ji4eYXT
E0i33CeQgfDOndh7JAQ0blItSfadqXJiwWS1bDcXEWsg757tJNEKxPc3jT3+XiUTSb9VrJySNn6S
visPXCbKqA1quet53jxkedtF5SA0SIH+zWJ/HC7mZJFyofwOe83fsuEgA83Qj/wOk2Wplb3cxPpo
EPVPl/2gCPwI6dvQb2Nazg23SjNNqDbEo0/Te2LLKBL3raVegANIy48+ywdjWBOS/NQPLEia+MVO
CuvBBVl3Eo6DUrnslsjvyC4UzkS6LxbWQWcZDhL8hcCzfuVxXcIxYXI+T/FH2mr3XOxDPAeSGUL8
CqeQultdYh4a0Y1XS9Xd1yUb0NYgwtB4RRPqGn2aNIfw108aZAW6git8h98cA3soyz86ZwQb5UOH
Zelf8X1czs5nVqTFB6PyfB9XvbstMVWHJFjrDuqLSQYg9ROyYorCwhq7WOgmB/7ovZK5mfd4t417
XXNTAOaifSgbflVEa+1uyzFyJv/RHAxTew08cD3c8SMM59W24YDB9ljcBxOUOHQrgAvcYigPSrPS
bbIIb5vr6WvTWPzE6lABawumIYl0d4suVm1TGIebgqZa6A+WHpZBLCsAV337vEjQgX0xLY++Mau7
smMxj3t4v4zxWS3JnbPS2/k2kBvd117ngEdTm8Z87/iVfoqFkm96JpODm6bBvrNEELHZ/yYD515G
D1BdwH+DahHZTzW3TwsIza2HFhyIWpDWz5TF+uc+B0tTlHa7t0dmR4PoFCPoVB/AciTgVcDM55yx
mC7zJXTlPZGH54CNPVfJrpp5nlS1eGx0R6GdYdLvdso9pg2A44zCEAfA+vY3Z4f/xsaxmnz/Tgxh
WJaho/1YJSQuNuCVnf03L+IxTmzhqizeD64ff5Z1l2EpLRKW46ANOOPWTp48sAUy5m1na+O3sQag
pR0X3/A7A/ChKV13Y5RAdWo96GUIyZr9C7TCPmeIlzWvC4j3Nz4GXiD46GBwVvVIGpTgXB5abP5v
NuV4kE5mBqZhMuKDNCf7SdQF713b4DMkf3e2aHt911jTnmWsZUcaC/MNS6wEJJKLgahz2rD/TfKx
849tgA4pn7L21U4srdsEwizf/v8f278dUP5DqPFfDjD+f7KYQKkFM4k4cZ/kQHz3pK2ARATj2Bzd
pdbfuzk2H9XC0L3ou4A5ER2hHCVmRtvFc/RT0FkZqAES27o5ZAczQ56Ruk15bBZHvMtmGXfZGDTM
EanlbnKVsMEjUgiGaCD4egQoAvDW9zL9aQIcDQGxVJToaiZ5Vc9/1Ha1JhprqyHCWxKjNyjShwTE
kQ9AYtDuHVnwwMFWfkl8iAKzifcsUItxs4GURJ3K/TPF0gDsFS+BNLeC37xwuLMwRNUpfIiYW/js
3rwly+4L6TZ7Do9eyLq4ADuoxoXxtjFFGRfeyAP/SGw+cSxiG1wwN3pjKYNgBZFP7qtzQZo4sOyo
snkCzbVoUGz5tvzsEpXdVAYlMxh4Ewa4UREamM1+jCf/qVGG8075LQvCWnNLfARUrB8Yd/g+Alfp
/co0MCebuhxi9HNlCa66oK6lwRWhevt/uDuTHre17Qr/l8wZ8LDnIBOJ6ptSWarGNSGqbBd78hz2
5K/PRyMB3gvwAmSawTPuvXh2WRJF7rPXWt/ye1a1fJnvrV/jO0Z0qD41U5twE9Thh5+O9iGdPXkr
+trsNuw0OGjDtg5qTEb7keKEi5eo8tuIZmcrq2Lc2oBEojWxVz1AsdbuUZ/oR2fI5ufetB0SMC0y
4opaNhmkQ+nLs01/YbOufOX/cZgbW257EgR8UtPmAHdE/ZZugc6jLfckB3YmURG2uTAeEeKtDe7H
8TOWCvd2KvyPFhIgduCizAOY7P1bOqKYxNQhbohc+8dW4xqDdQOJaz3VMJu7slVU1PUV3Rr+EB8q
lUz3MYnGA2hccZulzbKz+vsIKJanQcHrXJvLEyJdnhWEqJ2vfnl+NNxGMZaTNn6qgUl+VH8fNWXs
U7QroiJprr6ekYQOh4J9TSc176eY6uy7iSbi1Joz7g1g0ruMuAmZN/L1t95xitdBL2y4jaFm9Zvk
7yNXQ924SYNUdeAB0GrXWWIkV0OPF1J6jRG1Xx78ePO1OBgnRA5446jUIUEJTv1MERUepygge5i8
SHybUUCkMgcj5fnECdGm7JNlGOJdnyqG3UZoB5sqihMT9UI/kZJQmq6SWz/Y4phpIxZIDvhrplqc
LWCBkz0lLYQtSNNOt2JMh4BPzGGVV/XHhGKoXWZJHmFJSF5Fs0tBI0An2DhrpUCZASHWvFMBqO8S
BIel4M0iFlvLOfAUNiYLUNDWTQRC+TQU2TXpshj8fenTQWcP9KLgiCcu57KGrzKPKjc/3IZ54m0n
J+SxR/oPonwC4y7KvDdTme6bH9nit+ZM/cMduE1FFA0HIpvktyGnnpdv2K84QY1xrVw9u0aa0/9U
pWl+m3HFA9CudMG3Zyru9ULmyExYWSumlPngOSLbd4bnnZClhnUPz3TdChVhSNZJQtFjSounaA1Y
5cpIfgBkYE9pzP689/yWoF5aEwVTGUQjRX05odTEO7t5aD6VWh0ezLIdX/VS9Xuh6f7WyYtkZzhN
d+3B9X1Nbttj6TeKD6NL/I/ZBs3l2TZr8FFLgqS32JHCZwG8biDU/ASFbs9kdbF9WZ1F0dpfw1sa
ESP0M/nUDnRTGToHEHM2nG1T21TUGUCP0ecyekdbahzM2dfPGGC9e8fj/Ft6vni01BDnzEqZXwVd
GvuBMzHOrHrEtd/6NEf0DAJzrdMy/Ikpp/yZTKMdsIfPCS2YXqAbdNhUYLinyR+vXQvtLK+pNOYC
nbZ6mUFDmNFLi7RQe9n7fDOTMOKOskSwDW5i2Ph0DNrHlEfQqnPSh8RPkNKnVYktllMngUfQjdtm
8JavuoF3ae7wWNRZVW5AI5cHEBEueSuncDBdZGHyWhP7hPE7yA9PNPOE9TQx3hbTdFCgVC2RkI71
dNE1xOq5acvO5O3ptbehyfIHHkWGqUoBmWJ6u3WTHmFIb5zFncJWfOg4LDaUcbRuPp9nEBKHMQyx
PBkGA9e8gJA9q9zY+mjDJouROGFrnHxhgbUTdn2hHUF/0uekfIXvX08s1NLxKdJKsEttWJk2xD42
etjLs5MXJfJj7LPmIQxS2UAv1dmMa7KzDvZRStHG96ItUN+wlhxbQ86fxAC6F8ag8B7bOSsuq/TU
qTAZ2j0DC6GFYfUqonEZYeyJGXkJYbnKpN6bEGiTJMX70Ov9BgAOxmJdY1eP8JhS664bGQKGr8Uh
N18zx0c/zEa5LapivicQkDGF036+rLrF76hS+OUx3DrkMke3kNseO4MZ5JHGjW6w2vDF7mp7HR/0
RiA4WfYwymtNDOOJSHT+HOKr+1MIx59W5thQXOTZrNftVD0ij6xdahkekTDPueMVqba0Dn4gDxCq
6Acr33gZrbNFCL/KTDlK1r5Vbw2E852L/+3YuYP8UXrFmcYQQGFQe8e6OdickMlQmeW2BCDNzDvN
42fUGUUAgQ3mPWm05Bbh4jt0c9fuMehjTDIMbAWyHD9cIg9rrnywTkpX68iz1dq244cxDxy+jYGD
ruaDDaFS0SU3040AvUNtF1aDdodJ0e64PTtryygJJ41l8rvVooxLL6Q4tYr8jVePww+dFMMjln7E
lhWwu0kLGjl2fM94jtvtWGjgrVhHvUTYrM6e1jfF2ggHNABFM5vhcINZuSXVquvErsQnGpWzsfve
f6ZRghr72IyC2m2AozepTZ1dBHM6ivtN509Lx9fMVmmIRYSDIcEWUKO0bVBybDghyeBuYngQ27RM
WN9rubBZg+j50Z0G7eh6qKgCWXJfYAO/h6ShNmow7HOaVwCfJyvbUewCdxF5eSWNhquUzP0LPwqL
SufMzJCRriXvdsI1rwZEe6p32sAvYDxY6NKMkrP1GheW+QuUYrVXhtfSp+IR1kgcYwNKPzsmgmSW
G7bdhthS+e2VmXdxGhv7TtrgtyHJvcmlY21Zw8hjhF9o46YhGrKwWyawjMGJOfKLAf0PdR1OQFG8
f2r09tnWm21o+dZmAmuzLXBrrce6/KWFxO7wSMIkwUPiMZNB/U7F0U4LHplGUV1cAgebyjTKo2TT
fZQUpG0YQ4BVj1ZCh3fDOcTp+ERXcdNRaFK0OZ8/RtcHX1QzAA7DNPq/nwus/1luKCxD9y3hOGxX
LQc8xj8fp2hHM7NeKW2niVEho7QOfBRc4dGs0hfZA9Rb5X3fA6pNoktvuOInafaYyjks/78hS6Pe
mLiBWk2kqBmiuXksat9jKLq7XKvAqnnynJggS6kCwHplAtu0VjQqZueMquIeZbQZbkC58TZquhu/
OJHmHlPHmPKgW9Z7ps/EhY46l5/13JE2LVoHAXheNoLZ3+Vg+ndROIsa311oSzIHI2PQ8//+PgkK
Nf/h2MnxyaBk07R9m6Wy7npLY9Q/Hjv9mhHQGidvx9fpPr+b7+pTe1c/hmvzTKarfNLy69+f+H/q
7/p/Khdwjf1rueCIwvcvxQJ+53+JBe6/+7Zn2TrOK4T2v5/H8Kdp/+PfPJMWUtyB1vJpmf8gFtDf
ZXiu5/mWp1Mh6vEJ/rdWIP7dX1QE3+ZIots4l/8vWoFB390/XSwu0gV7AMZGnT/Psh3T+eeLRS90
BjNtmnfgl3uOexuPozGX8vzkpUl3tTQqQlqIMDWu5e/G8fdRo8k/KTrVUjEqPdh8EBBD8nJieKlc
TCeUUh5FTMpGhYpOv9ZCNE/TiQ4Ou7zSUfOB2+ki5nQiJfQ5YQMPiq5wN7Nlzs92u+RXXTZXkrBf
qR7cCczPibvLxpsLewe95YftWN9SqAJPCWyZurQPut9Qe0GR4rRIvBhl5HqwhnOidZ+V30Af7rQ8
kHh/+WMpOLcKaQTau1fX732tBlpOKAmy4Xk6CIytrmE29YZtm2vFReVQ8NuIDEfhxr+FG21VRGxX
LnWihrkJOX5vyOqhUsQ/SbdTYux7pCINauqHyP8dR2gvY0IRSvLuKXYHXl0cYd7hBm+jF8uDbpCR
KSEXm2jO2pX4asOM+y4L8QfnG4h6Y59cyTyvhlYbcTc34Xve4YMXigaSVtS0q6Bae4b9RTfFZZRn
UqzmHTl9vswjPYUeHD6n0hFrVXk0aB55ivO8v8b93teRy928evLCwXrmHm9ccuTOceR+9Pc/VSo+
ju4Mf7S2nCez8yYIHrA8TBtZt3CsYhtrZvicF6SUEiSCt5x06kpmUXzoFfCQumLPVUPLfskinLmT
689ko7qXKTbo2Jwt0Dkabg0t0nkMV0+a1dkvVb+lo9R51I1/5tE5YmVr3iNPpXdGfe0IyYI2pxgQ
plWrT9eHyMj+pTWwMRCkDhQGY7YxMaGW1m/vTfacKp95sCidnZWE8CPrREEE0QhexuFeG69o5wnc
EZ/4j52QDSqsAHxnQKhFQWbXvTsxnV0tigALTnpKJxMzQm2T9zUq6/b3F4uMBCkrSf1C62VXtPSC
Cuzs5zQ2YlvV7kgk1HnNBJCjydTb0yi6a+uI6UggeeFl958yd6t97cJPV276HJbu+DpO+UtODilk
s3FOsnK+ZcV0hCx+mJh4P1oKeJbB/QnWlFrZJqJ3C058bYwpmh+W+x2dKYHZGmrTsUYL0hAUAUKJ
h9+xdLXuoBH9GYgyMLzuwDafG8jTdK/ndeDQ3TaksiCMt6OCDOOvL255B32ijzS08UxxApsw+yAK
eStg14Ci26VqhhQ09o753erMk8v+guuMhYvjnCeNr521HDP0xoiAjhl7LhFxTgfR4pLMzrVeZezc
7PioEzDjCFJu2YaxGjAsQiddV3z4yVPJXG/nBYRHpty9Kun3TGGmPGN3XJdU/L7ofY95pyXBi8Pj
BdjdzjcjdkdG6SPm4xXVAVqzJCNwWBQgPFumNjG26ZNn0R3BauXBY/0HaO2CYqaJxz4omDxrm7se
Y/ByDL9Yz5zqSOFmuyRx97HnhCdGsppBVMO3OgH8rRvCbqW/84k8ThBQ77MpOFSX7HxDbcsGul11
2pSuq7Cbj07R9ycm1ZrFpqh2ubBeJcuNCxNqgLl2IqztZ5toB6ZdBzCj64eWONidYOxypYGhGpYW
USv5zcnXv7g2ww2H9oOmmvroVMZZT+BoWqntH02aTsO+147ODOm0jyjEcJJY7Sycr73H9Qh+aQqE
TsuUp6R1TTIafEVBhbIKTRLlbZruIlElL/4wHQTygDmK+Jwn3EndsGkOGck+3isOky1tVTPuhS2m
ImyCP5uxxk4jhL9phaOvvU6uccpp1wIglp+SZtPArmjUElz70N/Yls5OkSqXsDo3Pc58IYvrHBbf
QtW/tFo79JHxK1H9waFTsY7zjVFWJ96FT6l4Dni69j3DKFuhdxnk3hiLabCppfO7LobPGQVrnbTa
I87IDLRaTZIJpg2Xz31kVkepYktQsNQy03wdl9kvy5QQQNT40Dt552d6RvYhB0ypU3aNC2OfHNNp
vrV0CPmnSdSSw2ixj/xkJ1X/Q0lvDCaMPKyfoMaks/3Uqtw/zoPJXw5GbJXZR6ll/rFztBdiaCGk
mXjHbuomRtFwYeJD5bxySw3I3z0PNitMDl1+mwDrZz4ZgMi7mFvU2XQ9OV4O1oR9lw8wiXubotge
8CkGPp7lFmsLU7kcrFiWMN+XDwFa4Uje5waAHj9nTIolsZ+HNBw+ULQ2Y6um97RgHb3ANbcmjI49
ikmQBZJ78T3NInzJPhJ4qjVUzzVQRfyo0APbbjTMAlO/D6HBrzi2Z4miBjEMo+d50l/VEJ1G6bcP
odiJdwbpXJE5T11CJWRlQzQqtQmCDtIikAzl8dcOE9tdxwzha6xlj4xgJO4oexsr708l0e3nmNsU
2rqD3sp52681f698680Ws7iwHzJovYn9C7bWxqzVrZirF1aKNrFZtukOe242ziLfDYWzGksv5jyP
zFJUwt7otPMcfeGd1Ssr02NdqAXngJexsH0MB51Hx2Ro8CLD6sPDsI2vAjCSxU2xT29dnu+BYq6T
CFqwG6UPPQKF1XBplxSSkQVqOBzhWzArn+9BfJnydj9Vs7ZqbPfRZsjemH853M8iX7ts5ot9a9AD
GfrAoFo9IaBomIQJUwqCfZucj/4Clbe6GaCGqQ/Aih4TkW29YW26mR4IUWHySvo1h6UZN6LUNrCw
4IY85UMJvtfJzz0Ptaz7Sq2S0JvwR4KbsLe1Jz9tDSR+J9tYppp2jDHtSjr6I7L7d2z670wLVEtn
yJd2khxMVo9rvPBy7RFWsol9QUFbqdJmp5n11E4ooiOh82DBuR9dJim01T77QYjsueF/gz4QlbDt
azvlX5JZaKzdY1VZdNPH6Tunlj1LRmOFu/oupLN3aEtZpy1BVYJ4yGhi2vqAiIIxbXDewrTpMwcf
KvVjmujNDZDzX6UW35mBvyZSIlCdwpULaXkiMzn1ENFQSTBdGDJdZxIzWBwZ+ZYe8GlNz5FQWEZG
JKAClFThlhkgHP5B0Mbm4Lv0RPnbxukAJTWKj0I4jIgEezHBdXpr7tWkbejcerclDdy1a17Y7h5V
18Oo6Y9OfiVCB/xAHsvIITEis2+Dd1/X8ZvpkgB7khJiZf5zYEuS58eakeXffdymqzaONujvPHtN
nzirem9r/5E505sHozEeUdrn8+SaZBNex0THfa7wX5SQrVUYf1WutiF1wthrQJo1sHnShyX5OS5J
zXWFr5ZV2KZjMpxJ+Y6e95AmQczZir51iyaNSjt4Fts9reb32CG/R9fFA2/sKorHTd2+48/d12CV
8KD+jAfQLgI+h2Wm35gPD1WBSWfUvIcbmc9/X56Jt48mCDRRM5IgatI/qeT9ALoa0B6JR7YJH+HY
GpuyMA4DEUh3LL9Z5r44A7mqNvnyChWvKb3UnOv4quL5IzP8HSitB/6AK+DLc1wXQO1J6NvXhPC0
22v8gcaz3aXfdedBw1bvWcGP9DXQ084URMvUbXUulLj0uxX5l6Wn33PevesaT9Fm2JvSfC6L8DGn
GemF6bPy6OniS/nlRuHD7uyddPxHMlNw55LHzdMvXXGyKAyAe411LdLwUQM7iHvtj2QNqaHYS+0B
QeK9KKNtqNKvTuZfneX+SPgcWxfRpLplxC/4Ta7DC+CV5lh00M+eQ7ng22mS6bw/rt7s1Ig3JKO4
FqIt0VJ+vo9t39MIYbASPkjGYubYCh4ULb1ujp4u3a8qavi+V+q9LJOveE6CPHk3qvxsavJdjiSC
YQegMZM4QZjO29vy8pTKv9vcg2RJCWesJV+l7z/Cgb97HD/HGRshq7oau2s0wQfgPHUcseV06aGU
AqNr6ku+K0s5X2XLj8bwVg461QmN6ZljobMKmzeDvApeXm4lla+twBjypCQRAGxW/mg4FqheXwL+
9deoaJCuRy06mIgjhqDCZSTiDZupocfjC5IlDeaVvo4Qy1bkdW8Zm7y12zHq1HTpmYn+0Y/Jecwy
xW9f4td6/Gtw/ds86ntnpAPBL5tNOs5q52fJLwvq0NEzhqOtp3uvJTbU5G/U5nRBmTbOLixcHgn1
KC65Dz2f2mKl47qvk+xKs3pHvtnADLwAZzycDAGWK5x1hYyPxC4Io8myO1VFyt6RPl5GJu+g+m46
1mZsQmxNkm2fkpu2+hR6XqHteF512ylV7Vkm842IEMymBMtKbEXjLa3c7TTBkGNNrk6UFHKenYvs
JwflwWl+4cl1nrCqY9ObtOzojHW87Qk+gLbOoDRkgcUx4s7t9l1ZnXxO5DHlLecb6vdr9DwXl2sR
tDoWD4/jA/4r7th+zou3Jp+ISVxuzEz6ME+SnyZl3me2iZzC7SkLxNgErDnVbWhwgssh/2l0RO+p
yLvReL2jWSlG4XFfqUgVB0c0z15UDWcsE2t9qPG+8SGdxrjvz4PsDywOw4M3VdklLrZuMdhXr+WB
7PRC7DSZmtsRZ/Y6Wla71GL1hBtHzie+GmgCNa9lIrIjC1k6paudXOLYLV3ET/wLIcYdXmxMcIWC
scap4ELgFceI0YUHy+AiTfTQP6r00PkDl7QBUHscX227dl8tPhqfryRWfafaD5i/nsAzvkapqDfT
jBVZdsmbj83mCm9yevG74atr63smVPeD1dCvIg7VWWvqCqY4E6KTEfBzB961bLaKXeNJtfO6ju7c
obYupq8OaTykFy/PxJaUD+acBu41/g7zkGAI2VesK/dSVNNaOPBmkyq5lwn2TDcd0itULiKCzo8Q
dIyXSC0wtOzmuYUfaHZcnOVS0yt8e+PLsDsyOWS7SoH036uU1qem0cA5ksRBQGs2GeuSq1mjR5iZ
fkqWX1C/IJamHDmatNrVDZIcy4sp6CqN6wNqwoMVVLpJMaTUnUN6gsIcrQoBe2cl9bf6ENRh1t6i
yF2Bj5vPIRjvWelUonaeeMl7Em643j7HCfSRkuNpajrqL1pJlYujtc+QkPKAKlnA2IlFDGJy1/PA
GCJbPzCimDp6lI0BQMW6gQw5GlZPXNXYFnn7Ygqs+/xcOFxRiNGkt9Zo/d4Z8yEfgdCzAyv9P5U5
eR/LPzQFIWUrZw3DOHVPqT3kTq5/Jrn2kmNpDHaUtc1PDCgXbQRpPIRxtCvhbV4HneXQGLvv3ABX
BHQ8sOyjdir62VnBasm3yuyfuylk/WbHd40Awtltst9pRMe9DNosqjc4j9ONF+JUi1jni5AMGAU6
/qpKl4pbcwtKNeN80E7PGpW0TaVXm0yJLnAn7pwWOPwTsgVJUfmkKQ2H0gzRY+ovRlUmj8rT9otx
gBUFIldeauJEUmQ11hPEWhPNUKV+tXe06QYUU3mUglS9S+ENntBVk46vCY2+W4EdJGDUmTdt2pK4
U+qnXaeIQzaVsQ0+3Yjl1XryJG4o1Mj1pPHek3Ii3QCoLedoc4nf9Lkwd5FB2t7SMZ/ijcLSvAvD
LNx0c/yTQ2l2YuPy5vdUD0c8AcxCEiKj0hbeew99x5irQCOdgRFxYPMEBrDEI7eHFMdoH04aD9GY
W8mgP2GDSvHpThbbyNHoEZtUzkIh9+gnJuTdmUC0K0gE17+/OIMwMPrX0KIKj56QhiJkHQvdSupL
hVsMsKCYG2sPC4fjBzzSbDo51JzsJYfudZOkF19vsr3TqYvS0gpAKNKBWtqY25jqNSe6JpjMzmQb
1zCt+j2q7Mc4oFmJhqYkhf2GQnWed1TjpA8wAL/EnEQBcAHiWLHcaEVmQ9cREwLfBACvqV+sfogC
qVM3hIZ9a1z3M9UM2iwTNqpurwdxropTwlNpP+fzL02rfR5K4JtTvpAny1vMm+30WrdLT/UE9p2L
oTt5bdU/as50vuCBP5DxpgsJZo/P99ppVcMdqAGPCzlh47D3DAaqGxjq8q+8sxl7Mv/dIvu6TbwJ
CJ8r+dTUb/Jh2SPXs1eDPC0W4er5LcEJytk/pwWXlhGWzzacd8P5ZeJgXpslPXcJNqxgmPn+9CLh
Hiysh8W6LQj7CPyd6I/utNZyYndCdJ/Ana19a+PEqePpKWnM/kSrjji6WX7B3Z7SSUX3l0ttxQ22
0bPoa2tXNNVD5Szo6re5H+r9QEps14L34/A7h3dHYZjuQc0cVYOZAmbbuvV6Y1fmAFJtRdPQogDs
HcD8ZcT2oyGTDI6qjX642r1up44dOmmU2q0vSWhTFT0ujMqxEGvZxnJrJ0dFVA1UFJtmsGNCS2cm
PDWABOp3LA+LnT3xamELwQwKNN7s28TuyY+SZ4VpJ5gi22DN0pwdSdcAIbDzhBk7cJ0jQIQfaUt3
okxajHFmculZfsoWYFKMWePqZ8Wny3Wx1ilwgt/uvGLg1nZIiRF09dJHLjDaPestOtcLtuGe5viX
BcxWt1+i6d5EURY/KtzTu3R0fuMeUFdZcuksKxc4J3nzqTqsLmM8facjZw5yh6jO9e+2ZXbpAe+P
JQhhUPDjHt+pA1ah5aSQnxS25ssQu8M2nqgrkrr9VeqVdeb6RyUwHUit3lNVYIeohpTzeIRPOe/1
8FIxEtkE8WI63fclecCr8rQzQCxxqFN8/LKAraBncYkJuKSTyXDddTloDKh9nm1NNzonxtK4E5kd
MxpYBOEP1qYdY5YY46ROmVdFx+Xf8moez4ZnM3jWhc0v4RPOUG/VGaBaY9qjmCZscUhYGAXCmvE8
zpLDIGf37cAZfpir4YS3ntqNFmAKkaOvMRkqFtxedMDn6a+LmLtlwi2SKymHStkRxia2lRUhKAbd
mDBUYgjqUQY6t+rPuY35tWWXfu6KLQaqcuVwjDjnkfrmIDAdjSGejvOE2I/D7urhZ0EDjQHcmla6
n30GjTBnuShFFAZQ5OQOgv09610aBc3ifZQNMnWPnC+LgpO0XjiXtsD0byU9LMiSrQCSCCK9IXa0
24udU/jQr2LOzKHtbhzL+GVPurjJgmvXCamAbmPzXDjlDtQTbnLAxIGdxLcOzx83GFIQtW1CoiCo
BbraZciC67mydNrCs6lrVmxl5K5Q4x9p54CIBgzDgkjSWnZdDNYS4OTA5iyQuR7BtIAGkcgm2hsm
q5Y2h4tWimWPwkWyC23u5tPimeD/khyAs9GHyukhdFmnNIM6mW5CiZ45iQ2Jwp2gxNgbEmNvEyPY
uV58iTsTECudcKtQWNO2m6N8bc1MnA6lVI1Mqq3N2veWyqsKAQC1efmWCXE2qNKjmy+Tez88kUGo
N3MZTbsRcoPbjJt+SEhQuxCAO/tCsOfNwlWeIpvdeq2ln7LN9KsLoSLEB2kJP3uS4xiQWdJZnrJw
rDW10oFbwhufvio/9vdF5+9LPRkPShLELzQHEELjnLJk/DNmw/yjQCDI+/k3JWfWi5XEf1Ss76mE
nq92ydBWzcOTyxP5gGd7S5QqPxGUWDaH2k4kfE1cO3f3zhZCSB6Ji1nAlF2mt4zh/FSzEpS1Ux+i
1pyOg4erWcmFnoc77No0tlqZbg3NnDkKfYNxImvpqyfgzZLVvg0m3FUcElCdQ6hwqUX+0vYPAgAq
fSTQLyMEkkZvFtCAHOgWf0Y2y8AKxm/QdVLioMgK5d/iHPlbmm1BjMqY73arbaVbr5UeSXhUlbuW
KL63FDuuEGlO/UJYbPImGvaSWtAdAipoiWz84TQNz/P+rSNa8W50xdpJ2444hChe3JieaUej/lFh
D9pr5lcrp3E70RzMC2A/SdZ+n6fcD1qTiywujpMzmWfqXr97K8ezZnnRznGX81TY9Hud2Xo9cNO1
xGQ+FQm0xEbG60SHDE66dI3qEB9ckWQrKd1806WtvSFQ9adqaUYZJDgU1N8LgsmBKMinLeBEt52u
r/5esE2GsuS6P3KXjeZILT1h7jcrjg52CYq86X1/6yXIqxMLtSnWTpwo7WvkeCjB1Y9pyo3VMD8j
dL5S5fpFSO3U7CqzHraVPDcsInkTXirLfxp1QT0E63qH0gblG1voRuSFQ6QR6XGOImSFA3XtEAhu
k+oOFQuA6aKNxTTDTsmX0c5LTUXB+Vx9V/HFsziw+cugk/XWwG26bTjsOeHK0nJvcfHWsDUALuU5
ohhWcGWQQ83jlOOFy+031hlbgboVe0bQP6WGfzROJejPrL57XZhy1g5UK1suYLGnK4NsteZ/1oSf
tyFgjb+IjYlkSmMRAHHITVHeUh7qUWm3SasfrmthaGFNBMwwOcR03jHW1GdRHlOCECc4iIz2iOE4
j4CYzVQsoCQ1BBwSvd5y/fauc8rL+qkLFVFtuzwnYrrpmHx4GHjiq8z8ZgeMpauB7aqYPCsiRDDC
ZOIJY4dr7LDu0RQ20ZTU2SfOTMVDrbhdGYBN55xFdIz6GPavU24jrSeUBPiuNp2I4hm7CRQxK0Br
vkSUIG87r06eRyU5hVluxxLE1rcFXxm3is2ffmkEehhX73rYIb7sGy3qfnaOe+lr36MzABQjtsB9
VZmf9BKgZAia4p1ZrCozarfzgJYwTKBuKUP190OMpGSB1uM1jE8tKfR72FRH0YJ3p5+kwsYDdGdh
X7ISwBXkDZ96CWinnwDcKEiZOchMA3TmsDA05ULTbAn8pdq3DWRTEGM+0MuSdb9LxO0WFGcKkjNc
2JwzkM5koXUW0J7O+tvASOgR5BlkJDd08617gd+tXoifaF4/LdkNaPd1DUnevDNfb6uFE9ovxNAC
1OvatMq9Jv1b/jHFkEUtEKPe4ryKQY4u7FFyC6zbwBfFC5fUWwilg4NvaPJ/jZoFnnyhmLa5tRs0
DksL33SKs7NWtuSXIJ8CB6JpxcYyBxPVmX+xDtvZIwi+jDu19PE9WGBUYWg9uc6Bhux8Z4NZ7Tp4
qwbg1Q4A67SQWMXCZI09rq4xuUu5tPWAbc0i5FQtSo+T0dz9urw71hjUJW5MD/8vKiixpGTjLCzY
bCZnguiy9sDENgsvFvozZcL6MABLHJ4bRkyjIy5J0yTEpYU4a3b+rRPaWwmKNgZJCy0ISOJCqXVB
HizUWorQT+UIxzZf2o84cf0Z0ILIazm/ipqe3/ijd/qTPdsnYjpHzR+//IWRqyUptVHFPeU2iM+4
XFFyy7m+59y//OVjiAKUVnHf8Ye7s1B4yYmw3gTMKzBintsCVq+3UHvNhd8LCRK6xcL0dRa6LwHU
PQpqe7OA2ewqlAEMFHBMQEAUG2imzbl1w1XSmdaOfRjua9GderadO90yfvjWeYZ1ch1U/2dYyMOO
gEFsLzRimg0o3kCW19hCYL0wzPdOtw6oZOKeNA+PUOtzCAnJMBt1t0bMDtjiLovVHL/XsjyKdlhb
eq7bKD27k5FQyUSqn49mjmApGwtVeTQ7+6pjX3gMKl+zUn2JQDDrC4sZR/tnjHN+YTTXKNQjNwq8
uwbl1FPVnjB2fAjHsPaaXZtHFVc/PEyeQV1DzurMUL8SpDk6Cx06xB08wmQgqmKDNfMI8kCSzhem
dLXQpSlsdIBNz6Zd3E3w0wXYSGIpy2TIQpCqGf/sxtCqOcOUGC+IG8et86ovTOvIAmgS/id359ac
NrLE8a/i2ofzhkr3S53arVqDbWxjQxK7nOwLpQAHCSQBuiI+/fmNAMfCjuNE1K5r9eDyBbfm0jPT
3dP/fy8sva2voYcnJEgWrGDB5lzOL0LBjJ0IjmzVyMDTEJyBphogFMl93WHpf2yVcGtTzpdCOIJv
Ww+86HxFh68oMnqmClZuXfBze4KpOwjh7G4lgr3bMvuR4PNOlhB26i17UoZJQQ2XFazfgv8bFGoP
O96+CmEp7OWz4U1imjKZPfh700LVCeEGmC/krfTxYzxRFztYGdlXM2idFfDEcDl6D48u2KahAs0Y
UdrTRZ5CWy2Yy8McDvMYMnNYTJf9JUxD2XqtDiJ1ziWZTOUEg7Szv4zVqAW09VSt+NErqvRIsKYn
0KcPScXhJXF0uZ5CMaMTiR+KyvARZ9yDEw0xTP0pFhOR9nPTj517fFhLNqgpFKtD6CUBFC7mGYmT
XON1clLweyCk6c882bQBn4Gm1WcfYIWX71azlAoDgDygfe0V67U3oIg05vvce5gFZ8Zw4/XLeOn1
ocLILgDZDxa6bJHBwlwEc5LIINVLPgneBVApgTB5FaVNoWkoipYZUGAFgvlyHmhttaVFjCOJCsmy
3Fya3FafZYQTO6tMNrq5rFI+Y6Gsb7jI+LDKy+gmo7rU0mGHCEpauVysr/ThlGx+Te7Oo+WDpsy8
nrIBuT4nn+rK4G6VGOE5artiLXM5SPqSdaFZuXcbRuOME3waTbUbnBySwleFyVWwuoDgZr77sk5S
YKvCU0oz7SJfqt5NPuz60fBSJo8BkFXrKo7y5MPG7AaqId9UX6xV2Qa0pl5DNd8OZ/4QDOMnc02x
N98I2ULzS88swkvysMrPwlmxvAI/ySRVV4P/PDeLsReA/YguvU2ZD9jrINaaBVd5awlKDu/4Hq5W
SI6cmBSNUoZIxm5xKwXl1AJCsG6RTa/ncuj0WL0Rl6EFxEEBBYDgywJ1GSa3EUXO8ANzBbyT0tEo
yniPwbEYbBT9OrGwnx0y0TsrIAiniRaswfFBgIinllHvHqJN32TbJspHRWO1BOO/8r54pJH3lsCS
LgxZCc8Xw9WXTUZuVrnx5jdrLttmLTO6ywtQ23KxvnKsOOrZSTA7T0CNs5PlJJPNXatI1/2CilwP
eedzkQwW0TS8auWtMxLEYEMmUGlpQdgPCxQl0SgFMVM+gcN27p3VHHaE1nAEKKadltF0RKbMvVxY
wf1asSgPEGKOwwrwQJEIN1lw8U9sWxMaf5qEs6g/T6hi0CKxqKOFLdJFZLIBjKky7EHRW3wkgwiW
Lg8WhnyaIL8gI5C4g0E4bAYDVmsVdMA/pbfQBWG9rLVWP+Nipi2jz1fZagZWIm8N4KccXjgYGanp
X+hqMYMoO219nuaY/+spZCyLoXKdLG0A87md3G6WpDLCvK53nRAnz9M0QHUxGe6boXoOiwR1pmFT
S9ageJapdR0p1nlcFMQacvWvOdjzIlXa5B50nZWZEfldcruopwJVF5JcMmPXFheu9u0yjf5XzqPz
0E6AK1rRCPNwkK7WMGuTA029TwdqMvxSIp5zqmN7Lnd/mOK691EXN+/2mpIehkjlbGnAW8AWQpiX
dGUITL3wK6DjU2fGfXYZ97kJonTKVJaJ2mutOwBvGQPpFQQgPgdLL+jNFs5An5PjXliXimJrXxKT
u79cTuH2ttfXLSUq+yh1eAYTg086CXmaHnlV03XwL6sP/ISd5RnnymONXMHIMlj4UXq3+LUP7SlN
Xhb0NhIXFaQh2e61jOyqURWFzGsyAjf102w8+f03TZZsyvjqhkNWNXUBprvfW4YEtsBWCV7J1UOm
NC96Mjjf6/7rPXtObPNczmst37LbXI6hbjHMw3T0n+28YkiWYZiWoR103pEc09AdVdWp6sqzren8
93d+tAAgK9iApv4iqnHwCJjDWyb+QMK3iVdVSTNUQ1FJtt8+9fl3JKgOTBvI8Dudf12xVdLz3zII
7jj0KRmfpLE/Sunmo/YrjqQbZC4z19teHuiBST1tYAeyAI28M+2nTaqlv1ELvjsALH+L+t2GbsMA
LR7Yk57uAqZk2QTZLVgJqgfOhnc5DoCjGikCpFMmuBNHxtl4aRwsSVEM3bINZTsOW8X7+zeEg4l8
shuaXPc1HARFlyxcf1UHWfbSILAaTMtRDMaperbK964GAfBe00GQJfhJHIVn20sOmfqK0EEgQfGw
U5T3tzPABqmpTFLTgbAkLjpMyxQgqacj4Egy8XbV1rZKsjNB3pEawBVkbs0ViPemk8WjjfUTdpGi
SLIgjmMsX1QDW8LdllXZ+KdMg+/uBBZGoSoMmmYboiqZlK9VbADq26euBIpkOJasySDu3tuJoBl2
U7tAdSTFsbklPVB9U8IcVnUZIGL1vLtjQLWw2JtOvSkBfkSH7N2hf7ADahJKQeUQxdoOwrvzDAiE
Cj7JZvpvSrjvWL878/fAMLJlCbQpBvR+e3h3Z6FG05tugqqYalDzssUu9+QIsMHwWnif+n5v/AkV
eMM58ehlQ04QjCv/2p8k1ea9dR9/+IG9D/pcwM63rBxIfKjaB+/K5WQremtXiZ//qO2zlf/75I97
f7h6z+7fdx18/urau/a92v+y609iNx55ZfWHctfMWzfER/8zGnuxezKI3fEk8WpuYOUDf2vQ77/V
mvtkDbwqP84id+S5wUuvUGVNYLe/Tyr7uMxefUWSuOFejBh8Qg7oVFOxcNG58V6MEAupACdfU7Fd
Ny7dyN0LqpRle6o0luyH3x1pRec83b9TKNOvzeaVG4bZyX/ccPnfk2s3oZJMbYQw3x02q6YduXbj
iBjYvD5IWyeksWyWQnAguDLsmwruufPEc8fFZLLcj0A1t5ZjCjLjhjp+44698uVlivwjaHt/7NP8
fUOrVUTc7giTOcjG2cibxHFZE25SxHv/i1/XRzLOZu7XvZyq1du4ZdPx/ujOXNhv3VpgbGcANZX9
yZ/P/dqGpRElOsIc3rmkGZ3cuuPs6YjsPJamra4Iu1/axHcWUVP5D/B0nJxOoqkb1Fq/NTWaSr9x
2czZsNK4puO7OF9T6RfZDOlE/7aChB4+ekqNZS9qLRZyYeXZv+rXlw4Hvxu60YkbjU9u/dHiqxuf
XCYBPyZ74dt+EKwQZn/Tfvz5miGAL4xHfJSN0t8s4ro5IIQTiMSfatqHu9hfZnUN2gk/wurtuGMM
sWo63CmT0XXzSeDvGy3monqXZh1hMm55g5jqA+lEfQUrTdNhunHJD8zqlkEVUtaOMEw3kynWpFvW
VgUjI9p+BGOyM6GU534IdoMuguFHWHGdx/XW8Ws79Lb1+hHOw7aop+CjPXVL/jGe33Rm257npimM
lodvoGoP93nyEeb3DYUhGtpSP+SSaij/bsLSmh7a+N8ip00noeeOKZzxVEctnRJGqikTVTD5hjIr
P5yIlzzJxyvY5/7l/mr1pX+rO8/iE6Ng4sZ//B8AAP//</cx:binary>
              </cx:geoCache>
            </cx:geography>
          </cx:layoutPr>
        </cx:series>
      </cx:plotAreaRegion>
    </cx:plotArea>
    <cx:legend pos="t" align="ctr" overlay="0"/>
  </cx:chart>
  <cx:spPr>
    <a:solidFill>
      <a:schemeClr val="bg1">
        <a:lumMod val="65000"/>
        <a:lumOff val="35000"/>
      </a:schemeClr>
    </a:solidFill>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'No of applications'!$D$4:$D$207</cx:f>
        <cx:lvl ptCount="204" formatCode="#,##0">
          <cx:pt idx="0">6</cx:pt>
          <cx:pt idx="1">7</cx:pt>
          <cx:pt idx="2">8</cx:pt>
          <cx:pt idx="3">9</cx:pt>
          <cx:pt idx="4">10</cx:pt>
          <cx:pt idx="5">11</cx:pt>
          <cx:pt idx="6">12</cx:pt>
          <cx:pt idx="7">13</cx:pt>
          <cx:pt idx="8">14</cx:pt>
          <cx:pt idx="9">15</cx:pt>
          <cx:pt idx="10">16</cx:pt>
          <cx:pt idx="11">17</cx:pt>
          <cx:pt idx="12">18</cx:pt>
          <cx:pt idx="13">19</cx:pt>
          <cx:pt idx="14">20</cx:pt>
          <cx:pt idx="15">21</cx:pt>
          <cx:pt idx="16">22</cx:pt>
          <cx:pt idx="17">23</cx:pt>
          <cx:pt idx="18">24</cx:pt>
          <cx:pt idx="19">25</cx:pt>
          <cx:pt idx="20">26</cx:pt>
          <cx:pt idx="21">27</cx:pt>
          <cx:pt idx="22">28</cx:pt>
          <cx:pt idx="23">29</cx:pt>
          <cx:pt idx="24">30</cx:pt>
          <cx:pt idx="25">31</cx:pt>
          <cx:pt idx="26">32</cx:pt>
          <cx:pt idx="27">34</cx:pt>
          <cx:pt idx="28">35</cx:pt>
          <cx:pt idx="29">36</cx:pt>
          <cx:pt idx="30">37</cx:pt>
          <cx:pt idx="31">38</cx:pt>
          <cx:pt idx="32">39</cx:pt>
          <cx:pt idx="33">41</cx:pt>
          <cx:pt idx="34">42</cx:pt>
          <cx:pt idx="35">43</cx:pt>
          <cx:pt idx="36">44</cx:pt>
          <cx:pt idx="37">45</cx:pt>
          <cx:pt idx="38">47</cx:pt>
          <cx:pt idx="39">48</cx:pt>
          <cx:pt idx="40">50</cx:pt>
          <cx:pt idx="41">51</cx:pt>
          <cx:pt idx="42">52</cx:pt>
          <cx:pt idx="43">53</cx:pt>
          <cx:pt idx="44">54</cx:pt>
          <cx:pt idx="45">55</cx:pt>
          <cx:pt idx="46">60</cx:pt>
          <cx:pt idx="47">61</cx:pt>
          <cx:pt idx="48">63</cx:pt>
          <cx:pt idx="49">64</cx:pt>
          <cx:pt idx="50">65</cx:pt>
          <cx:pt idx="51">70</cx:pt>
          <cx:pt idx="52">71</cx:pt>
          <cx:pt idx="53">72</cx:pt>
          <cx:pt idx="54">74</cx:pt>
          <cx:pt idx="55">75</cx:pt>
          <cx:pt idx="56">76</cx:pt>
          <cx:pt idx="57">78</cx:pt>
          <cx:pt idx="58">79</cx:pt>
          <cx:pt idx="59">80</cx:pt>
          <cx:pt idx="60">84</cx:pt>
          <cx:pt idx="61">86</cx:pt>
          <cx:pt idx="62">87</cx:pt>
          <cx:pt idx="63">88</cx:pt>
          <cx:pt idx="64">89</cx:pt>
          <cx:pt idx="65">90</cx:pt>
          <cx:pt idx="66">91</cx:pt>
          <cx:pt idx="67">92</cx:pt>
          <cx:pt idx="68">96</cx:pt>
          <cx:pt idx="69">97</cx:pt>
          <cx:pt idx="70">98</cx:pt>
          <cx:pt idx="71">100</cx:pt>
          <cx:pt idx="72">101</cx:pt>
          <cx:pt idx="73">102</cx:pt>
          <cx:pt idx="74">104</cx:pt>
          <cx:pt idx="75">105</cx:pt>
          <cx:pt idx="76">109</cx:pt>
          <cx:pt idx="77">110</cx:pt>
          <cx:pt idx="78">111</cx:pt>
          <cx:pt idx="79">115</cx:pt>
          <cx:pt idx="80">116</cx:pt>
          <cx:pt idx="81">118</cx:pt>
          <cx:pt idx="82">120</cx:pt>
          <cx:pt idx="83">121</cx:pt>
          <cx:pt idx="84">122</cx:pt>
          <cx:pt idx="85">123</cx:pt>
          <cx:pt idx="86">124</cx:pt>
          <cx:pt idx="87">125</cx:pt>
          <cx:pt idx="88">128</cx:pt>
          <cx:pt idx="89">131</cx:pt>
          <cx:pt idx="90">132</cx:pt>
          <cx:pt idx="91">134</cx:pt>
          <cx:pt idx="92">135</cx:pt>
          <cx:pt idx="93">137</cx:pt>
          <cx:pt idx="94">138</cx:pt>
          <cx:pt idx="95">139</cx:pt>
          <cx:pt idx="96">140</cx:pt>
          <cx:pt idx="97">147</cx:pt>
          <cx:pt idx="98">150</cx:pt>
          <cx:pt idx="99">151</cx:pt>
          <cx:pt idx="100">154</cx:pt>
          <cx:pt idx="101">155</cx:pt>
          <cx:pt idx="102">156</cx:pt>
          <cx:pt idx="103">158</cx:pt>
          <cx:pt idx="104">159</cx:pt>
          <cx:pt idx="105">160</cx:pt>
          <cx:pt idx="106">168</cx:pt>
          <cx:pt idx="107">173</cx:pt>
          <cx:pt idx="108">181</cx:pt>
          <cx:pt idx="109">185</cx:pt>
          <cx:pt idx="110">188</cx:pt>
          <cx:pt idx="111">189</cx:pt>
          <cx:pt idx="112">190</cx:pt>
          <cx:pt idx="113">192</cx:pt>
          <cx:pt idx="114">195</cx:pt>
          <cx:pt idx="115">200</cx:pt>
          <cx:pt idx="116">201</cx:pt>
          <cx:pt idx="117">203</cx:pt>
          <cx:pt idx="118">204</cx:pt>
          <cx:pt idx="119">206</cx:pt>
          <cx:pt idx="120">208</cx:pt>
          <cx:pt idx="121">209</cx:pt>
          <cx:pt idx="122">217</cx:pt>
          <cx:pt idx="123">218</cx:pt>
          <cx:pt idx="124">223</cx:pt>
          <cx:pt idx="125">224</cx:pt>
          <cx:pt idx="126">226</cx:pt>
          <cx:pt idx="127">228</cx:pt>
          <cx:pt idx="128">229</cx:pt>
          <cx:pt idx="129">242</cx:pt>
          <cx:pt idx="130">248</cx:pt>
          <cx:pt idx="131">250</cx:pt>
          <cx:pt idx="132">251</cx:pt>
          <cx:pt idx="133">258</cx:pt>
          <cx:pt idx="134">261</cx:pt>
          <cx:pt idx="135">262</cx:pt>
          <cx:pt idx="136">264</cx:pt>
          <cx:pt idx="137">267</cx:pt>
          <cx:pt idx="138">273</cx:pt>
          <cx:pt idx="139">275</cx:pt>
          <cx:pt idx="140">276</cx:pt>
          <cx:pt idx="141">278</cx:pt>
          <cx:pt idx="142">281</cx:pt>
          <cx:pt idx="143">282</cx:pt>
          <cx:pt idx="144">286</cx:pt>
          <cx:pt idx="145">290</cx:pt>
          <cx:pt idx="146">292</cx:pt>
          <cx:pt idx="147">294</cx:pt>
          <cx:pt idx="148">300</cx:pt>
          <cx:pt idx="149">301</cx:pt>
          <cx:pt idx="150">302</cx:pt>
          <cx:pt idx="151">303</cx:pt>
          <cx:pt idx="152">306</cx:pt>
          <cx:pt idx="153">307</cx:pt>
          <cx:pt idx="154">311</cx:pt>
          <cx:pt idx="155">329</cx:pt>
          <cx:pt idx="156">338</cx:pt>
          <cx:pt idx="157">343</cx:pt>
          <cx:pt idx="158">344</cx:pt>
          <cx:pt idx="159">352</cx:pt>
          <cx:pt idx="160">358</cx:pt>
          <cx:pt idx="161">368</cx:pt>
          <cx:pt idx="162">370</cx:pt>
          <cx:pt idx="163">380</cx:pt>
          <cx:pt idx="164">393</cx:pt>
          <cx:pt idx="165">406</cx:pt>
          <cx:pt idx="166">424</cx:pt>
          <cx:pt idx="167">425</cx:pt>
          <cx:pt idx="168">430</cx:pt>
          <cx:pt idx="169">439</cx:pt>
          <cx:pt idx="170">441</cx:pt>
          <cx:pt idx="171">450</cx:pt>
          <cx:pt idx="172">452</cx:pt>
          <cx:pt idx="173">473</cx:pt>
          <cx:pt idx="174">510</cx:pt>
          <cx:pt idx="175">523</cx:pt>
          <cx:pt idx="176">529</cx:pt>
          <cx:pt idx="177">533</cx:pt>
          <cx:pt idx="178">539</cx:pt>
          <cx:pt idx="179">540</cx:pt>
          <cx:pt idx="180">564</cx:pt>
          <cx:pt idx="181">570</cx:pt>
          <cx:pt idx="182">572</cx:pt>
          <cx:pt idx="183">578</cx:pt>
          <cx:pt idx="184">592</cx:pt>
          <cx:pt idx="185">593</cx:pt>
          <cx:pt idx="186">605</cx:pt>
          <cx:pt idx="187">613</cx:pt>
          <cx:pt idx="188">677</cx:pt>
          <cx:pt idx="189">737</cx:pt>
          <cx:pt idx="190">741</cx:pt>
          <cx:pt idx="191">746</cx:pt>
          <cx:pt idx="192">794</cx:pt>
          <cx:pt idx="193">796</cx:pt>
          <cx:pt idx="194">808</cx:pt>
          <cx:pt idx="195">902</cx:pt>
          <cx:pt idx="196">918</cx:pt>
          <cx:pt idx="197">951</cx:pt>
          <cx:pt idx="198">967</cx:pt>
          <cx:pt idx="199">1096</cx:pt>
          <cx:pt idx="200">1281</cx:pt>
          <cx:pt idx="201">1578</cx:pt>
          <cx:pt idx="202">1687</cx:pt>
          <cx:pt idx="203">7609</cx:pt>
        </cx:lvl>
      </cx:numDim>
    </cx:data>
    <cx:data id="1">
      <cx:numDim type="val">
        <cx:f>'No of applications'!$E$4:$E$207</cx:f>
        <cx:lvl ptCount="204" formatCode="General">
          <cx:pt idx="0">1</cx:pt>
          <cx:pt idx="1">1</cx:pt>
          <cx:pt idx="2">1</cx:pt>
          <cx:pt idx="3">2</cx:pt>
          <cx:pt idx="4">2</cx:pt>
          <cx:pt idx="5">4</cx:pt>
          <cx:pt idx="6">1</cx:pt>
          <cx:pt idx="7">4</cx:pt>
          <cx:pt idx="8">5</cx:pt>
          <cx:pt idx="9">2</cx:pt>
          <cx:pt idx="10">2</cx:pt>
          <cx:pt idx="11">1</cx:pt>
          <cx:pt idx="12">2</cx:pt>
          <cx:pt idx="13">2</cx:pt>
          <cx:pt idx="14">5</cx:pt>
          <cx:pt idx="15">4</cx:pt>
          <cx:pt idx="16">2</cx:pt>
          <cx:pt idx="17">3</cx:pt>
          <cx:pt idx="18">2</cx:pt>
          <cx:pt idx="19">5</cx:pt>
          <cx:pt idx="20">3</cx:pt>
          <cx:pt idx="21">2</cx:pt>
          <cx:pt idx="22">2</cx:pt>
          <cx:pt idx="23">2</cx:pt>
          <cx:pt idx="24">2</cx:pt>
          <cx:pt idx="25">2</cx:pt>
          <cx:pt idx="26">3</cx:pt>
          <cx:pt idx="27">4</cx:pt>
          <cx:pt idx="28">1</cx:pt>
          <cx:pt idx="29">1</cx:pt>
          <cx:pt idx="30">3</cx:pt>
          <cx:pt idx="31">1</cx:pt>
          <cx:pt idx="32">2</cx:pt>
          <cx:pt idx="33">1</cx:pt>
          <cx:pt idx="34">3</cx:pt>
          <cx:pt idx="35">1</cx:pt>
          <cx:pt idx="36">2</cx:pt>
          <cx:pt idx="37">3</cx:pt>
          <cx:pt idx="38">1</cx:pt>
          <cx:pt idx="39">3</cx:pt>
          <cx:pt idx="40">4</cx:pt>
          <cx:pt idx="41">1</cx:pt>
          <cx:pt idx="42">1</cx:pt>
          <cx:pt idx="43">3</cx:pt>
          <cx:pt idx="44">4</cx:pt>
          <cx:pt idx="45">2</cx:pt>
          <cx:pt idx="46">2</cx:pt>
          <cx:pt idx="47">2</cx:pt>
          <cx:pt idx="48">2</cx:pt>
          <cx:pt idx="49">2</cx:pt>
          <cx:pt idx="50">1</cx:pt>
          <cx:pt idx="51">2</cx:pt>
          <cx:pt idx="52">1</cx:pt>
          <cx:pt idx="53">2</cx:pt>
          <cx:pt idx="54">2</cx:pt>
          <cx:pt idx="55">2</cx:pt>
          <cx:pt idx="56">1</cx:pt>
          <cx:pt idx="57">1</cx:pt>
          <cx:pt idx="58">1</cx:pt>
          <cx:pt idx="59">1</cx:pt>
          <cx:pt idx="60">1</cx:pt>
          <cx:pt idx="61">1</cx:pt>
          <cx:pt idx="62">1</cx:pt>
          <cx:pt idx="63">2</cx:pt>
          <cx:pt idx="64">1</cx:pt>
          <cx:pt idx="65">1</cx:pt>
          <cx:pt idx="66">1</cx:pt>
          <cx:pt idx="67">2</cx:pt>
          <cx:pt idx="68">2</cx:pt>
          <cx:pt idx="69">1</cx:pt>
          <cx:pt idx="70">1</cx:pt>
          <cx:pt idx="71">2</cx:pt>
          <cx:pt idx="72">2</cx:pt>
          <cx:pt idx="73">1</cx:pt>
          <cx:pt idx="74">1</cx:pt>
          <cx:pt idx="75">2</cx:pt>
          <cx:pt idx="76">1</cx:pt>
          <cx:pt idx="77">1</cx:pt>
          <cx:pt idx="78">1</cx:pt>
          <cx:pt idx="79">1</cx:pt>
          <cx:pt idx="80">1</cx:pt>
          <cx:pt idx="81">1</cx:pt>
          <cx:pt idx="82">1</cx:pt>
          <cx:pt idx="83">1</cx:pt>
          <cx:pt idx="84">3</cx:pt>
          <cx:pt idx="85">1</cx:pt>
          <cx:pt idx="86">1</cx:pt>
          <cx:pt idx="87">1</cx:pt>
          <cx:pt idx="88">1</cx:pt>
          <cx:pt idx="89">2</cx:pt>
          <cx:pt idx="90">2</cx:pt>
          <cx:pt idx="91">1</cx:pt>
          <cx:pt idx="92">1</cx:pt>
          <cx:pt idx="93">1</cx:pt>
          <cx:pt idx="94">1</cx:pt>
          <cx:pt idx="95">1</cx:pt>
          <cx:pt idx="96">1</cx:pt>
          <cx:pt idx="97">1</cx:pt>
          <cx:pt idx="98">1</cx:pt>
          <cx:pt idx="99">1</cx:pt>
          <cx:pt idx="100">1</cx:pt>
          <cx:pt idx="101">1</cx:pt>
          <cx:pt idx="102">2</cx:pt>
          <cx:pt idx="103">1</cx:pt>
          <cx:pt idx="104">1</cx:pt>
          <cx:pt idx="105">2</cx:pt>
          <cx:pt idx="106">1</cx:pt>
          <cx:pt idx="107">1</cx:pt>
          <cx:pt idx="108">1</cx:pt>
          <cx:pt idx="109">3</cx:pt>
          <cx:pt idx="110">2</cx:pt>
          <cx:pt idx="111">1</cx:pt>
          <cx:pt idx="112">1</cx:pt>
          <cx:pt idx="113">2</cx:pt>
          <cx:pt idx="114">1</cx:pt>
          <cx:pt idx="115">1</cx:pt>
          <cx:pt idx="116">1</cx:pt>
          <cx:pt idx="117">3</cx:pt>
          <cx:pt idx="118">2</cx:pt>
          <cx:pt idx="119">1</cx:pt>
          <cx:pt idx="120">1</cx:pt>
          <cx:pt idx="121">1</cx:pt>
          <cx:pt idx="122">1</cx:pt>
          <cx:pt idx="123">1</cx:pt>
          <cx:pt idx="124">2</cx:pt>
          <cx:pt idx="125">1</cx:pt>
          <cx:pt idx="126">1</cx:pt>
          <cx:pt idx="127">1</cx:pt>
          <cx:pt idx="128">2</cx:pt>
          <cx:pt idx="129">1</cx:pt>
          <cx:pt idx="130">1</cx:pt>
          <cx:pt idx="131">1</cx:pt>
          <cx:pt idx="132">1</cx:pt>
          <cx:pt idx="133">1</cx:pt>
          <cx:pt idx="134">1</cx:pt>
          <cx:pt idx="135">1</cx:pt>
          <cx:pt idx="136">1</cx:pt>
          <cx:pt idx="137">1</cx:pt>
          <cx:pt idx="138">3</cx:pt>
          <cx:pt idx="139">1</cx:pt>
          <cx:pt idx="140">1</cx:pt>
          <cx:pt idx="141">1</cx:pt>
          <cx:pt idx="142">1</cx:pt>
          <cx:pt idx="143">1</cx:pt>
          <cx:pt idx="144">1</cx:pt>
          <cx:pt idx="145">1</cx:pt>
          <cx:pt idx="146">1</cx:pt>
          <cx:pt idx="147">1</cx:pt>
          <cx:pt idx="148">2</cx:pt>
          <cx:pt idx="149">1</cx:pt>
          <cx:pt idx="150">1</cx:pt>
          <cx:pt idx="151">1</cx:pt>
          <cx:pt idx="152">1</cx:pt>
          <cx:pt idx="153">2</cx:pt>
          <cx:pt idx="154">1</cx:pt>
          <cx:pt idx="155">1</cx:pt>
          <cx:pt idx="156">1</cx:pt>
          <cx:pt idx="157">1</cx:pt>
          <cx:pt idx="158">1</cx:pt>
          <cx:pt idx="159">1</cx:pt>
          <cx:pt idx="160">1</cx:pt>
          <cx:pt idx="161">1</cx:pt>
          <cx:pt idx="162">1</cx:pt>
          <cx:pt idx="163">1</cx:pt>
          <cx:pt idx="164">1</cx:pt>
          <cx:pt idx="165">1</cx:pt>
          <cx:pt idx="166">1</cx:pt>
          <cx:pt idx="167">1</cx:pt>
          <cx:pt idx="168">1</cx:pt>
          <cx:pt idx="169">1</cx:pt>
          <cx:pt idx="170">1</cx:pt>
          <cx:pt idx="171">1</cx:pt>
          <cx:pt idx="172">1</cx:pt>
          <cx:pt idx="173">1</cx:pt>
          <cx:pt idx="174">1</cx:pt>
          <cx:pt idx="175">1</cx:pt>
          <cx:pt idx="176">1</cx:pt>
          <cx:pt idx="177">2</cx:pt>
          <cx:pt idx="178">1</cx:pt>
          <cx:pt idx="179">1</cx:pt>
          <cx:pt idx="180">1</cx:pt>
          <cx:pt idx="181">1</cx:pt>
          <cx:pt idx="182">1</cx:pt>
          <cx:pt idx="183">1</cx:pt>
          <cx:pt idx="184">1</cx:pt>
          <cx:pt idx="185">1</cx:pt>
          <cx:pt idx="186">1</cx:pt>
          <cx:pt idx="187">1</cx:pt>
          <cx:pt idx="188">1</cx:pt>
          <cx:pt idx="189">1</cx:pt>
          <cx:pt idx="190">1</cx:pt>
          <cx:pt idx="191">1</cx:pt>
          <cx:pt idx="192">1</cx:pt>
          <cx:pt idx="193">1</cx:pt>
          <cx:pt idx="194">1</cx:pt>
          <cx:pt idx="195">1</cx:pt>
          <cx:pt idx="196">1</cx:pt>
          <cx:pt idx="197">1</cx:pt>
          <cx:pt idx="198">1</cx:pt>
          <cx:pt idx="199">1</cx:pt>
          <cx:pt idx="200">1</cx:pt>
          <cx:pt idx="201">1</cx:pt>
          <cx:pt idx="202">1</cx:pt>
          <cx:pt idx="203">1</cx:pt>
        </cx:lvl>
      </cx:numDim>
    </cx:data>
  </cx:chartData>
  <cx:chart>
    <cx:title pos="t" align="ctr" overlay="0">
      <cx:tx>
        <cx:txData>
          <cx:v>Distribution of Number of Applicants per Job Post</cx:v>
        </cx:txData>
      </cx:tx>
      <cx:txPr>
        <a:bodyPr spcFirstLastPara="1" vertOverflow="ellipsis" horzOverflow="overflow" wrap="square" lIns="0" tIns="0" rIns="0" bIns="0" anchor="ctr" anchorCtr="1"/>
        <a:lstStyle/>
        <a:p>
          <a:pPr algn="ctr" rtl="0">
            <a:defRPr b="1">
              <a:solidFill>
                <a:schemeClr val="tx1"/>
              </a:solidFill>
            </a:defRPr>
          </a:pPr>
          <a:r>
            <a:rPr lang="en-US" sz="1400" b="1" i="0" u="none" strike="noStrike" baseline="0" dirty="0">
              <a:solidFill>
                <a:schemeClr val="tx1"/>
              </a:solidFill>
              <a:latin typeface="Calibri" panose="020F0502020204030204"/>
            </a:rPr>
            <a:t>Distribution of Number of Applicants per Job Post</a:t>
          </a:r>
        </a:p>
      </cx:txPr>
    </cx:title>
    <cx:plotArea>
      <cx:plotAreaRegion>
        <cx:series layoutId="clusteredColumn" uniqueId="{68C04895-A67C-4193-92CD-AAF86A548BD6}" formatIdx="0">
          <cx:tx>
            <cx:txData>
              <cx:f>'No of applications'!$D$3</cx:f>
              <cx:v>Row Labels</cx:v>
            </cx:txData>
          </cx:tx>
          <cx:dataLabels>
            <cx:visibility seriesName="0" categoryName="0" value="1"/>
          </cx:dataLabels>
          <cx:dataId val="0"/>
          <cx:layoutPr>
            <cx:binning intervalClosed="r" underflow="50" overflow="2000"/>
          </cx:layoutPr>
        </cx:series>
        <cx:series layoutId="clusteredColumn" hidden="1" uniqueId="{4D9F34FB-8F0A-4F85-96F1-E8B288613D8A}" formatIdx="1">
          <cx:tx>
            <cx:txData>
              <cx:f>'No of applications'!$E$3</cx:f>
              <cx:v>Count of Index</cx:v>
            </cx:txData>
          </cx:tx>
          <cx:dataLabels>
            <cx:visibility seriesName="0" categoryName="0" value="1"/>
          </cx:dataLabels>
          <cx:dataId val="1"/>
          <cx:layoutPr>
            <cx:binning intervalClosed="r"/>
          </cx:layoutPr>
        </cx:series>
      </cx:plotAreaRegion>
      <cx:axis id="0">
        <cx:catScaling gapWidth="0"/>
        <cx:tickLabels/>
        <cx:numFmt formatCode="0" sourceLinked="0"/>
      </cx:axis>
      <cx:axis id="1">
        <cx:valScaling/>
        <cx:tickLabels/>
      </cx:axis>
    </cx:plotArea>
  </cx:chart>
  <cx:spPr>
    <a:solidFill>
      <a:schemeClr val="bg1">
        <a:lumMod val="65000"/>
        <a:lumOff val="35000"/>
      </a:schemeClr>
    </a:solidFill>
  </cx:spPr>
</cx: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10.xml><?xml version="1.0" encoding="utf-8"?>
<cs:colorStyle xmlns:cs="http://schemas.microsoft.com/office/drawing/2012/chartStyle" xmlns:a="http://schemas.openxmlformats.org/drawingml/2006/main" meth="withinLinear" id="16">
  <a:schemeClr val="accent3"/>
</cs:colorStyle>
</file>

<file path=ppt/charts/colors11.xml><?xml version="1.0" encoding="utf-8"?>
<cs:colorStyle xmlns:cs="http://schemas.microsoft.com/office/drawing/2012/chartStyle" xmlns:a="http://schemas.openxmlformats.org/drawingml/2006/main" meth="withinLinear" id="16">
  <a:schemeClr val="accent3"/>
</cs:colorStyle>
</file>

<file path=ppt/charts/colors12.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 id="16">
  <a:schemeClr val="accent3"/>
</cs:colorStyle>
</file>

<file path=ppt/charts/colors4.xml><?xml version="1.0" encoding="utf-8"?>
<cs:colorStyle xmlns:cs="http://schemas.microsoft.com/office/drawing/2012/chartStyle" xmlns:a="http://schemas.openxmlformats.org/drawingml/2006/main" meth="withinLinear" id="16">
  <a:schemeClr val="accent3"/>
</cs:colorStyle>
</file>

<file path=ppt/charts/colors5.xml><?xml version="1.0" encoding="utf-8"?>
<cs:colorStyle xmlns:cs="http://schemas.microsoft.com/office/drawing/2012/chartStyle" xmlns:a="http://schemas.openxmlformats.org/drawingml/2006/main" meth="withinLinear" id="16">
  <a:schemeClr val="accent3"/>
</cs:colorStyle>
</file>

<file path=ppt/charts/colors6.xml><?xml version="1.0" encoding="utf-8"?>
<cs:colorStyle xmlns:cs="http://schemas.microsoft.com/office/drawing/2012/chartStyle" xmlns:a="http://schemas.openxmlformats.org/drawingml/2006/main" meth="withinLinear" id="16">
  <a:schemeClr val="accent3"/>
</cs:colorStyle>
</file>

<file path=ppt/charts/colors7.xml><?xml version="1.0" encoding="utf-8"?>
<cs:colorStyle xmlns:cs="http://schemas.microsoft.com/office/drawing/2012/chartStyle" xmlns:a="http://schemas.openxmlformats.org/drawingml/2006/main" meth="withinLinear" id="16">
  <a:schemeClr val="accent3"/>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496">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solidFill>
        <a:schemeClr val="dk1">
          <a:lumMod val="65000"/>
          <a:lumOff val="35000"/>
        </a:schemeClr>
      </a:solidFill>
    </cs:spPr>
    <cs:defRPr sz="1330"/>
  </cs:chartArea>
  <cs:dataLabel>
    <cs:lnRef idx="0"/>
    <cs:fillRef idx="0"/>
    <cs:effectRef idx="0"/>
    <cs:fontRef idx="minor">
      <a:schemeClr val="lt1">
        <a:lumMod val="9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solidFill>
        <a:schemeClr val="phClr"/>
      </a:solidFill>
      <a:ln w="3175">
        <a:solidFill>
          <a:schemeClr val="dk1">
            <a:lumMod val="65000"/>
            <a:lumOff val="35000"/>
          </a:schemeClr>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862"/>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9">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dk1">
                <a:lumMod val="65000"/>
                <a:lumOff val="35000"/>
              </a:schemeClr>
            </a:gs>
            <a:gs pos="100000">
              <a:schemeClr val="dk1">
                <a:lumMod val="75000"/>
                <a:lumOff val="25000"/>
              </a:schemeClr>
            </a:gs>
          </a:gsLst>
          <a:lin ang="10800000" scaled="0"/>
        </a:gradFill>
        <a:round/>
      </a:ln>
      <a:effectLst/>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627767-1C2A-43AA-AE4A-4692AE5BCC7C}" type="datetimeFigureOut">
              <a:rPr lang="en-IN" smtClean="0"/>
              <a:t>28-01-2023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4618B8-2CBD-4E59-B172-D7C1978D0987}" type="slidenum">
              <a:rPr lang="en-IN" smtClean="0"/>
              <a:t>‹#›</a:t>
            </a:fld>
            <a:endParaRPr lang="en-IN"/>
          </a:p>
        </p:txBody>
      </p:sp>
    </p:spTree>
    <p:extLst>
      <p:ext uri="{BB962C8B-B14F-4D97-AF65-F5344CB8AC3E}">
        <p14:creationId xmlns:p14="http://schemas.microsoft.com/office/powerpoint/2010/main" val="2412834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627767-1C2A-43AA-AE4A-4692AE5BCC7C}" type="datetimeFigureOut">
              <a:rPr lang="en-IN" smtClean="0"/>
              <a:t>28-01-2023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4618B8-2CBD-4E59-B172-D7C1978D0987}" type="slidenum">
              <a:rPr lang="en-IN" smtClean="0"/>
              <a:t>‹#›</a:t>
            </a:fld>
            <a:endParaRPr lang="en-IN"/>
          </a:p>
        </p:txBody>
      </p:sp>
    </p:spTree>
    <p:extLst>
      <p:ext uri="{BB962C8B-B14F-4D97-AF65-F5344CB8AC3E}">
        <p14:creationId xmlns:p14="http://schemas.microsoft.com/office/powerpoint/2010/main" val="14152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627767-1C2A-43AA-AE4A-4692AE5BCC7C}" type="datetimeFigureOut">
              <a:rPr lang="en-IN" smtClean="0"/>
              <a:t>28-01-2023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4618B8-2CBD-4E59-B172-D7C1978D0987}" type="slidenum">
              <a:rPr lang="en-IN" smtClean="0"/>
              <a:t>‹#›</a:t>
            </a:fld>
            <a:endParaRPr lang="en-IN"/>
          </a:p>
        </p:txBody>
      </p:sp>
    </p:spTree>
    <p:extLst>
      <p:ext uri="{BB962C8B-B14F-4D97-AF65-F5344CB8AC3E}">
        <p14:creationId xmlns:p14="http://schemas.microsoft.com/office/powerpoint/2010/main" val="296639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627767-1C2A-43AA-AE4A-4692AE5BCC7C}" type="datetimeFigureOut">
              <a:rPr lang="en-IN" smtClean="0"/>
              <a:t>28-01-2023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4618B8-2CBD-4E59-B172-D7C1978D0987}"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16134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627767-1C2A-43AA-AE4A-4692AE5BCC7C}" type="datetimeFigureOut">
              <a:rPr lang="en-IN" smtClean="0"/>
              <a:t>28-01-2023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4618B8-2CBD-4E59-B172-D7C1978D0987}" type="slidenum">
              <a:rPr lang="en-IN" smtClean="0"/>
              <a:t>‹#›</a:t>
            </a:fld>
            <a:endParaRPr lang="en-IN"/>
          </a:p>
        </p:txBody>
      </p:sp>
    </p:spTree>
    <p:extLst>
      <p:ext uri="{BB962C8B-B14F-4D97-AF65-F5344CB8AC3E}">
        <p14:creationId xmlns:p14="http://schemas.microsoft.com/office/powerpoint/2010/main" val="2359792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E627767-1C2A-43AA-AE4A-4692AE5BCC7C}" type="datetimeFigureOut">
              <a:rPr lang="en-IN" smtClean="0"/>
              <a:t>28-01-2023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E4618B8-2CBD-4E59-B172-D7C1978D0987}" type="slidenum">
              <a:rPr lang="en-IN" smtClean="0"/>
              <a:t>‹#›</a:t>
            </a:fld>
            <a:endParaRPr lang="en-IN"/>
          </a:p>
        </p:txBody>
      </p:sp>
    </p:spTree>
    <p:extLst>
      <p:ext uri="{BB962C8B-B14F-4D97-AF65-F5344CB8AC3E}">
        <p14:creationId xmlns:p14="http://schemas.microsoft.com/office/powerpoint/2010/main" val="1365369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E627767-1C2A-43AA-AE4A-4692AE5BCC7C}" type="datetimeFigureOut">
              <a:rPr lang="en-IN" smtClean="0"/>
              <a:t>28-01-2023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E4618B8-2CBD-4E59-B172-D7C1978D0987}" type="slidenum">
              <a:rPr lang="en-IN" smtClean="0"/>
              <a:t>‹#›</a:t>
            </a:fld>
            <a:endParaRPr lang="en-IN"/>
          </a:p>
        </p:txBody>
      </p:sp>
    </p:spTree>
    <p:extLst>
      <p:ext uri="{BB962C8B-B14F-4D97-AF65-F5344CB8AC3E}">
        <p14:creationId xmlns:p14="http://schemas.microsoft.com/office/powerpoint/2010/main" val="3339504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627767-1C2A-43AA-AE4A-4692AE5BCC7C}" type="datetimeFigureOut">
              <a:rPr lang="en-IN" smtClean="0"/>
              <a:t>28-01-2023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4618B8-2CBD-4E59-B172-D7C1978D0987}" type="slidenum">
              <a:rPr lang="en-IN" smtClean="0"/>
              <a:t>‹#›</a:t>
            </a:fld>
            <a:endParaRPr lang="en-IN"/>
          </a:p>
        </p:txBody>
      </p:sp>
    </p:spTree>
    <p:extLst>
      <p:ext uri="{BB962C8B-B14F-4D97-AF65-F5344CB8AC3E}">
        <p14:creationId xmlns:p14="http://schemas.microsoft.com/office/powerpoint/2010/main" val="2285642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627767-1C2A-43AA-AE4A-4692AE5BCC7C}" type="datetimeFigureOut">
              <a:rPr lang="en-IN" smtClean="0"/>
              <a:t>28-01-2023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4618B8-2CBD-4E59-B172-D7C1978D0987}" type="slidenum">
              <a:rPr lang="en-IN" smtClean="0"/>
              <a:t>‹#›</a:t>
            </a:fld>
            <a:endParaRPr lang="en-IN"/>
          </a:p>
        </p:txBody>
      </p:sp>
    </p:spTree>
    <p:extLst>
      <p:ext uri="{BB962C8B-B14F-4D97-AF65-F5344CB8AC3E}">
        <p14:creationId xmlns:p14="http://schemas.microsoft.com/office/powerpoint/2010/main" val="458155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627767-1C2A-43AA-AE4A-4692AE5BCC7C}" type="datetimeFigureOut">
              <a:rPr lang="en-IN" smtClean="0"/>
              <a:t>28-01-2023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4618B8-2CBD-4E59-B172-D7C1978D0987}" type="slidenum">
              <a:rPr lang="en-IN" smtClean="0"/>
              <a:t>‹#›</a:t>
            </a:fld>
            <a:endParaRPr lang="en-IN"/>
          </a:p>
        </p:txBody>
      </p:sp>
    </p:spTree>
    <p:extLst>
      <p:ext uri="{BB962C8B-B14F-4D97-AF65-F5344CB8AC3E}">
        <p14:creationId xmlns:p14="http://schemas.microsoft.com/office/powerpoint/2010/main" val="383593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627767-1C2A-43AA-AE4A-4692AE5BCC7C}" type="datetimeFigureOut">
              <a:rPr lang="en-IN" smtClean="0"/>
              <a:t>28-01-2023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E4618B8-2CBD-4E59-B172-D7C1978D0987}" type="slidenum">
              <a:rPr lang="en-IN" smtClean="0"/>
              <a:t>‹#›</a:t>
            </a:fld>
            <a:endParaRPr lang="en-IN"/>
          </a:p>
        </p:txBody>
      </p:sp>
    </p:spTree>
    <p:extLst>
      <p:ext uri="{BB962C8B-B14F-4D97-AF65-F5344CB8AC3E}">
        <p14:creationId xmlns:p14="http://schemas.microsoft.com/office/powerpoint/2010/main" val="3080435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627767-1C2A-43AA-AE4A-4692AE5BCC7C}" type="datetimeFigureOut">
              <a:rPr lang="en-IN" smtClean="0"/>
              <a:t>28-01-2023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4618B8-2CBD-4E59-B172-D7C1978D0987}" type="slidenum">
              <a:rPr lang="en-IN" smtClean="0"/>
              <a:t>‹#›</a:t>
            </a:fld>
            <a:endParaRPr lang="en-IN"/>
          </a:p>
        </p:txBody>
      </p:sp>
    </p:spTree>
    <p:extLst>
      <p:ext uri="{BB962C8B-B14F-4D97-AF65-F5344CB8AC3E}">
        <p14:creationId xmlns:p14="http://schemas.microsoft.com/office/powerpoint/2010/main" val="1000654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627767-1C2A-43AA-AE4A-4692AE5BCC7C}" type="datetimeFigureOut">
              <a:rPr lang="en-IN" smtClean="0"/>
              <a:t>28-01-2023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E4618B8-2CBD-4E59-B172-D7C1978D0987}" type="slidenum">
              <a:rPr lang="en-IN" smtClean="0"/>
              <a:t>‹#›</a:t>
            </a:fld>
            <a:endParaRPr lang="en-IN"/>
          </a:p>
        </p:txBody>
      </p:sp>
    </p:spTree>
    <p:extLst>
      <p:ext uri="{BB962C8B-B14F-4D97-AF65-F5344CB8AC3E}">
        <p14:creationId xmlns:p14="http://schemas.microsoft.com/office/powerpoint/2010/main" val="3851561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627767-1C2A-43AA-AE4A-4692AE5BCC7C}" type="datetimeFigureOut">
              <a:rPr lang="en-IN" smtClean="0"/>
              <a:t>28-01-2023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E4618B8-2CBD-4E59-B172-D7C1978D0987}" type="slidenum">
              <a:rPr lang="en-IN" smtClean="0"/>
              <a:t>‹#›</a:t>
            </a:fld>
            <a:endParaRPr lang="en-IN"/>
          </a:p>
        </p:txBody>
      </p:sp>
    </p:spTree>
    <p:extLst>
      <p:ext uri="{BB962C8B-B14F-4D97-AF65-F5344CB8AC3E}">
        <p14:creationId xmlns:p14="http://schemas.microsoft.com/office/powerpoint/2010/main" val="2968839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627767-1C2A-43AA-AE4A-4692AE5BCC7C}" type="datetimeFigureOut">
              <a:rPr lang="en-IN" smtClean="0"/>
              <a:t>28-01-2023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E4618B8-2CBD-4E59-B172-D7C1978D0987}" type="slidenum">
              <a:rPr lang="en-IN" smtClean="0"/>
              <a:t>‹#›</a:t>
            </a:fld>
            <a:endParaRPr lang="en-IN"/>
          </a:p>
        </p:txBody>
      </p:sp>
    </p:spTree>
    <p:extLst>
      <p:ext uri="{BB962C8B-B14F-4D97-AF65-F5344CB8AC3E}">
        <p14:creationId xmlns:p14="http://schemas.microsoft.com/office/powerpoint/2010/main" val="2063186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627767-1C2A-43AA-AE4A-4692AE5BCC7C}" type="datetimeFigureOut">
              <a:rPr lang="en-IN" smtClean="0"/>
              <a:t>28-01-2023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4618B8-2CBD-4E59-B172-D7C1978D0987}" type="slidenum">
              <a:rPr lang="en-IN" smtClean="0"/>
              <a:t>‹#›</a:t>
            </a:fld>
            <a:endParaRPr lang="en-IN"/>
          </a:p>
        </p:txBody>
      </p:sp>
    </p:spTree>
    <p:extLst>
      <p:ext uri="{BB962C8B-B14F-4D97-AF65-F5344CB8AC3E}">
        <p14:creationId xmlns:p14="http://schemas.microsoft.com/office/powerpoint/2010/main" val="3001976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627767-1C2A-43AA-AE4A-4692AE5BCC7C}" type="datetimeFigureOut">
              <a:rPr lang="en-IN" smtClean="0"/>
              <a:t>28-01-2023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E4618B8-2CBD-4E59-B172-D7C1978D0987}" type="slidenum">
              <a:rPr lang="en-IN" smtClean="0"/>
              <a:t>‹#›</a:t>
            </a:fld>
            <a:endParaRPr lang="en-IN"/>
          </a:p>
        </p:txBody>
      </p:sp>
    </p:spTree>
    <p:extLst>
      <p:ext uri="{BB962C8B-B14F-4D97-AF65-F5344CB8AC3E}">
        <p14:creationId xmlns:p14="http://schemas.microsoft.com/office/powerpoint/2010/main" val="1930425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E627767-1C2A-43AA-AE4A-4692AE5BCC7C}" type="datetimeFigureOut">
              <a:rPr lang="en-IN" smtClean="0"/>
              <a:t>28-01-2023</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E4618B8-2CBD-4E59-B172-D7C1978D0987}" type="slidenum">
              <a:rPr lang="en-IN" smtClean="0"/>
              <a:t>‹#›</a:t>
            </a:fld>
            <a:endParaRPr lang="en-IN"/>
          </a:p>
        </p:txBody>
      </p:sp>
    </p:spTree>
    <p:extLst>
      <p:ext uri="{BB962C8B-B14F-4D97-AF65-F5344CB8AC3E}">
        <p14:creationId xmlns:p14="http://schemas.microsoft.com/office/powerpoint/2010/main" val="5567516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wired.it/economia/lavoro/2018/05/16/linkedin-lavoro-ricerca/" TargetMode="Externa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4/relationships/chartEx" Target="../charts/chartEx2.xml"/><Relationship Id="rId1" Type="http://schemas.openxmlformats.org/officeDocument/2006/relationships/slideLayout" Target="../slideLayouts/slideLayout6.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chart" Target="../charts/char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en/photo/1445953" TargetMode="External"/><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4/relationships/chartEx" Target="../charts/chartEx1.xml"/><Relationship Id="rId1" Type="http://schemas.openxmlformats.org/officeDocument/2006/relationships/slideLayout" Target="../slideLayouts/slideLayout6.xml"/><Relationship Id="rId5" Type="http://schemas.openxmlformats.org/officeDocument/2006/relationships/chart" Target="../charts/chart2.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1FEDB-77B1-8678-2645-6B198279DF1B}"/>
              </a:ext>
            </a:extLst>
          </p:cNvPr>
          <p:cNvSpPr>
            <a:spLocks noGrp="1"/>
          </p:cNvSpPr>
          <p:nvPr>
            <p:ph type="ctrTitle"/>
          </p:nvPr>
        </p:nvSpPr>
        <p:spPr>
          <a:xfrm>
            <a:off x="1041400" y="1596896"/>
            <a:ext cx="10312399" cy="3012758"/>
          </a:xfrm>
        </p:spPr>
        <p:txBody>
          <a:bodyPr/>
          <a:lstStyle/>
          <a:p>
            <a:r>
              <a:rPr lang="en-IN" dirty="0"/>
              <a:t>Analysis of Job Postings for Data analysts in LinkedIn</a:t>
            </a:r>
          </a:p>
        </p:txBody>
      </p:sp>
      <p:sp>
        <p:nvSpPr>
          <p:cNvPr id="3" name="Subtitle 2">
            <a:extLst>
              <a:ext uri="{FF2B5EF4-FFF2-40B4-BE49-F238E27FC236}">
                <a16:creationId xmlns:a16="http://schemas.microsoft.com/office/drawing/2014/main" id="{7B114244-A5E0-5AC1-33FD-EED1BB8F4677}"/>
              </a:ext>
            </a:extLst>
          </p:cNvPr>
          <p:cNvSpPr>
            <a:spLocks noGrp="1"/>
          </p:cNvSpPr>
          <p:nvPr>
            <p:ph type="subTitle" idx="1"/>
          </p:nvPr>
        </p:nvSpPr>
        <p:spPr>
          <a:xfrm>
            <a:off x="3454399" y="5293360"/>
            <a:ext cx="5811371" cy="1295400"/>
          </a:xfrm>
        </p:spPr>
        <p:txBody>
          <a:bodyPr>
            <a:normAutofit fontScale="85000" lnSpcReduction="20000"/>
          </a:bodyPr>
          <a:lstStyle/>
          <a:p>
            <a:r>
              <a:rPr lang="en-IN" dirty="0"/>
              <a:t>Nikhil </a:t>
            </a:r>
            <a:r>
              <a:rPr lang="en-IN" dirty="0" err="1"/>
              <a:t>Mogre</a:t>
            </a:r>
            <a:endParaRPr lang="en-IN" dirty="0"/>
          </a:p>
          <a:p>
            <a:r>
              <a:rPr lang="en-IN" dirty="0" err="1"/>
              <a:t>Amith</a:t>
            </a:r>
            <a:r>
              <a:rPr lang="en-IN" dirty="0"/>
              <a:t> BJ</a:t>
            </a:r>
          </a:p>
          <a:p>
            <a:r>
              <a:rPr lang="en-IN" dirty="0"/>
              <a:t>Chitra Pandey</a:t>
            </a:r>
          </a:p>
        </p:txBody>
      </p:sp>
      <p:pic>
        <p:nvPicPr>
          <p:cNvPr id="5" name="Picture 4">
            <a:extLst>
              <a:ext uri="{FF2B5EF4-FFF2-40B4-BE49-F238E27FC236}">
                <a16:creationId xmlns:a16="http://schemas.microsoft.com/office/drawing/2014/main" id="{A4CFD527-6233-CC3F-19E5-8CDA1683C44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1440" y="81280"/>
            <a:ext cx="12009120" cy="2397760"/>
          </a:xfrm>
          <a:prstGeom prst="rect">
            <a:avLst/>
          </a:prstGeom>
        </p:spPr>
      </p:pic>
    </p:spTree>
    <p:extLst>
      <p:ext uri="{BB962C8B-B14F-4D97-AF65-F5344CB8AC3E}">
        <p14:creationId xmlns:p14="http://schemas.microsoft.com/office/powerpoint/2010/main" val="115260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F2B9-DDBD-1C71-F534-B5F43A40224B}"/>
              </a:ext>
            </a:extLst>
          </p:cNvPr>
          <p:cNvSpPr>
            <a:spLocks noGrp="1"/>
          </p:cNvSpPr>
          <p:nvPr>
            <p:ph type="title"/>
          </p:nvPr>
        </p:nvSpPr>
        <p:spPr>
          <a:xfrm>
            <a:off x="700435" y="0"/>
            <a:ext cx="10353761" cy="1326321"/>
          </a:xfrm>
        </p:spPr>
        <p:txBody>
          <a:bodyPr/>
          <a:lstStyle/>
          <a:p>
            <a:r>
              <a:rPr lang="en-IN" dirty="0"/>
              <a:t>Who is this job role meant for?</a:t>
            </a:r>
          </a:p>
        </p:txBody>
      </p:sp>
      <p:graphicFrame>
        <p:nvGraphicFramePr>
          <p:cNvPr id="3" name="Chart 2">
            <a:extLst>
              <a:ext uri="{FF2B5EF4-FFF2-40B4-BE49-F238E27FC236}">
                <a16:creationId xmlns:a16="http://schemas.microsoft.com/office/drawing/2014/main" id="{B1757EAC-CF3A-439C-B7AB-50D4F03526D6}"/>
              </a:ext>
            </a:extLst>
          </p:cNvPr>
          <p:cNvGraphicFramePr>
            <a:graphicFrameLocks/>
          </p:cNvGraphicFramePr>
          <p:nvPr>
            <p:extLst>
              <p:ext uri="{D42A27DB-BD31-4B8C-83A1-F6EECF244321}">
                <p14:modId xmlns:p14="http://schemas.microsoft.com/office/powerpoint/2010/main" val="3197515616"/>
              </p:ext>
            </p:extLst>
          </p:nvPr>
        </p:nvGraphicFramePr>
        <p:xfrm>
          <a:off x="5466382" y="1187149"/>
          <a:ext cx="6441138" cy="302215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90195A47-4C02-0D00-6827-C2D711DD7249}"/>
              </a:ext>
            </a:extLst>
          </p:cNvPr>
          <p:cNvSpPr txBox="1"/>
          <p:nvPr/>
        </p:nvSpPr>
        <p:spPr>
          <a:xfrm>
            <a:off x="183088" y="4384214"/>
            <a:ext cx="11724432" cy="2308324"/>
          </a:xfrm>
          <a:prstGeom prst="rect">
            <a:avLst/>
          </a:prstGeom>
          <a:noFill/>
        </p:spPr>
        <p:txBody>
          <a:bodyPr wrap="square" rtlCol="0">
            <a:spAutoFit/>
          </a:bodyPr>
          <a:lstStyle/>
          <a:p>
            <a:pPr marL="285750" indent="-285750">
              <a:buFont typeface="Arial" panose="020B0604020202020204" pitchFamily="34" charset="0"/>
              <a:buChar char="•"/>
            </a:pPr>
            <a:r>
              <a:rPr lang="en-IN" dirty="0"/>
              <a:t>The pie chart shows that most of the job openings are available for a generic data analyst position rather than some specific post.</a:t>
            </a:r>
          </a:p>
          <a:p>
            <a:pPr marL="285750" indent="-285750">
              <a:buFont typeface="Arial" panose="020B0604020202020204" pitchFamily="34" charset="0"/>
              <a:buChar char="•"/>
            </a:pPr>
            <a:r>
              <a:rPr lang="en-IN" dirty="0"/>
              <a:t>  Along with, there seems to exist a little to no scope for job seekers who aren’t looking for a full-time job position.</a:t>
            </a:r>
          </a:p>
          <a:p>
            <a:pPr marL="285750" indent="-285750">
              <a:buFont typeface="Arial" panose="020B0604020202020204" pitchFamily="34" charset="0"/>
              <a:buChar char="•"/>
            </a:pPr>
            <a:r>
              <a:rPr lang="en-IN" dirty="0"/>
              <a:t> Even among the full time opportunities, (ignoring the job posts with no titles, marked with NA) maximum openings are for the entry level followed by mid-senior level job responsibilities.</a:t>
            </a:r>
          </a:p>
          <a:p>
            <a:pPr marL="285750" indent="-285750">
              <a:buFont typeface="Arial" panose="020B0604020202020204" pitchFamily="34" charset="0"/>
              <a:buChar char="•"/>
            </a:pPr>
            <a:r>
              <a:rPr lang="en-IN" dirty="0"/>
              <a:t>So, the role seems mostly exclusive of any flexible kind of job but has good opportunities for someone who is looking for full-time opportunities.</a:t>
            </a:r>
          </a:p>
        </p:txBody>
      </p:sp>
      <p:graphicFrame>
        <p:nvGraphicFramePr>
          <p:cNvPr id="5" name="Chart 4">
            <a:extLst>
              <a:ext uri="{FF2B5EF4-FFF2-40B4-BE49-F238E27FC236}">
                <a16:creationId xmlns:a16="http://schemas.microsoft.com/office/drawing/2014/main" id="{732B988C-8C8F-4C55-8206-AB42FD9503A2}"/>
              </a:ext>
            </a:extLst>
          </p:cNvPr>
          <p:cNvGraphicFramePr>
            <a:graphicFrameLocks/>
          </p:cNvGraphicFramePr>
          <p:nvPr>
            <p:extLst>
              <p:ext uri="{D42A27DB-BD31-4B8C-83A1-F6EECF244321}">
                <p14:modId xmlns:p14="http://schemas.microsoft.com/office/powerpoint/2010/main" val="1165803580"/>
              </p:ext>
            </p:extLst>
          </p:nvPr>
        </p:nvGraphicFramePr>
        <p:xfrm>
          <a:off x="284480" y="1173921"/>
          <a:ext cx="5019040" cy="30221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59908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7167-1F72-C9FC-DA8C-70711BD45D53}"/>
              </a:ext>
            </a:extLst>
          </p:cNvPr>
          <p:cNvSpPr>
            <a:spLocks noGrp="1"/>
          </p:cNvSpPr>
          <p:nvPr>
            <p:ph type="title"/>
          </p:nvPr>
        </p:nvSpPr>
        <p:spPr>
          <a:xfrm>
            <a:off x="822355" y="0"/>
            <a:ext cx="10353761" cy="1326321"/>
          </a:xfrm>
        </p:spPr>
        <p:txBody>
          <a:bodyPr/>
          <a:lstStyle/>
          <a:p>
            <a:r>
              <a:rPr lang="en-IN" dirty="0"/>
              <a:t>Are you considering Bangalore as the pool of opportunities?</a:t>
            </a: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1AAF3A02-5AC6-48D5-98F5-4E72C43ED0BA}"/>
                  </a:ext>
                </a:extLst>
              </p:cNvPr>
              <p:cNvGraphicFramePr/>
              <p:nvPr>
                <p:extLst>
                  <p:ext uri="{D42A27DB-BD31-4B8C-83A1-F6EECF244321}">
                    <p14:modId xmlns:p14="http://schemas.microsoft.com/office/powerpoint/2010/main" val="1383584293"/>
                  </p:ext>
                </p:extLst>
              </p:nvPr>
            </p:nvGraphicFramePr>
            <p:xfrm>
              <a:off x="135891" y="1140616"/>
              <a:ext cx="3724909" cy="263978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1AAF3A02-5AC6-48D5-98F5-4E72C43ED0BA}"/>
                  </a:ext>
                </a:extLst>
              </p:cNvPr>
              <p:cNvPicPr>
                <a:picLocks noGrp="1" noRot="1" noChangeAspect="1" noMove="1" noResize="1" noEditPoints="1" noAdjustHandles="1" noChangeArrowheads="1" noChangeShapeType="1"/>
              </p:cNvPicPr>
              <p:nvPr/>
            </p:nvPicPr>
            <p:blipFill>
              <a:blip r:embed="rId3"/>
              <a:stretch>
                <a:fillRect/>
              </a:stretch>
            </p:blipFill>
            <p:spPr>
              <a:xfrm>
                <a:off x="135891" y="1140616"/>
                <a:ext cx="3724909" cy="2639785"/>
              </a:xfrm>
              <a:prstGeom prst="rect">
                <a:avLst/>
              </a:prstGeom>
            </p:spPr>
          </p:pic>
        </mc:Fallback>
      </mc:AlternateContent>
      <p:graphicFrame>
        <p:nvGraphicFramePr>
          <p:cNvPr id="6" name="Chart 5">
            <a:extLst>
              <a:ext uri="{FF2B5EF4-FFF2-40B4-BE49-F238E27FC236}">
                <a16:creationId xmlns:a16="http://schemas.microsoft.com/office/drawing/2014/main" id="{CAEB95C8-17D9-4DC4-9667-AE1C0A496819}"/>
              </a:ext>
            </a:extLst>
          </p:cNvPr>
          <p:cNvGraphicFramePr>
            <a:graphicFrameLocks/>
          </p:cNvGraphicFramePr>
          <p:nvPr>
            <p:extLst>
              <p:ext uri="{D42A27DB-BD31-4B8C-83A1-F6EECF244321}">
                <p14:modId xmlns:p14="http://schemas.microsoft.com/office/powerpoint/2010/main" val="131900128"/>
              </p:ext>
            </p:extLst>
          </p:nvPr>
        </p:nvGraphicFramePr>
        <p:xfrm>
          <a:off x="7264400" y="1179908"/>
          <a:ext cx="4598181" cy="561039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C4FCE683-93D1-4932-9AA6-4E74B413CFE8}"/>
              </a:ext>
            </a:extLst>
          </p:cNvPr>
          <p:cNvGraphicFramePr>
            <a:graphicFrameLocks/>
          </p:cNvGraphicFramePr>
          <p:nvPr>
            <p:extLst>
              <p:ext uri="{D42A27DB-BD31-4B8C-83A1-F6EECF244321}">
                <p14:modId xmlns:p14="http://schemas.microsoft.com/office/powerpoint/2010/main" val="4146218800"/>
              </p:ext>
            </p:extLst>
          </p:nvPr>
        </p:nvGraphicFramePr>
        <p:xfrm>
          <a:off x="135890" y="4003040"/>
          <a:ext cx="6955790" cy="27872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B1757EAC-CF3A-439C-B7AB-50D4F03526D6}"/>
              </a:ext>
            </a:extLst>
          </p:cNvPr>
          <p:cNvGraphicFramePr>
            <a:graphicFrameLocks/>
          </p:cNvGraphicFramePr>
          <p:nvPr>
            <p:extLst>
              <p:ext uri="{D42A27DB-BD31-4B8C-83A1-F6EECF244321}">
                <p14:modId xmlns:p14="http://schemas.microsoft.com/office/powerpoint/2010/main" val="1219968883"/>
              </p:ext>
            </p:extLst>
          </p:nvPr>
        </p:nvGraphicFramePr>
        <p:xfrm>
          <a:off x="3976921" y="1186336"/>
          <a:ext cx="3185879" cy="263978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899626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E7187-D309-63D5-2516-1B1E6A72D1C5}"/>
              </a:ext>
            </a:extLst>
          </p:cNvPr>
          <p:cNvSpPr>
            <a:spLocks noGrp="1"/>
          </p:cNvSpPr>
          <p:nvPr>
            <p:ph type="title"/>
          </p:nvPr>
        </p:nvSpPr>
        <p:spPr>
          <a:xfrm>
            <a:off x="918336" y="2722143"/>
            <a:ext cx="10355327" cy="706857"/>
          </a:xfrm>
        </p:spPr>
        <p:txBody>
          <a:bodyPr>
            <a:normAutofit/>
          </a:bodyPr>
          <a:lstStyle/>
          <a:p>
            <a:r>
              <a:rPr lang="en-IN" sz="3600" dirty="0"/>
              <a:t>Thank you</a:t>
            </a:r>
          </a:p>
        </p:txBody>
      </p:sp>
    </p:spTree>
    <p:extLst>
      <p:ext uri="{BB962C8B-B14F-4D97-AF65-F5344CB8AC3E}">
        <p14:creationId xmlns:p14="http://schemas.microsoft.com/office/powerpoint/2010/main" val="2532318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F3E0E-4B22-F2B0-B794-A9432399FF4D}"/>
              </a:ext>
            </a:extLst>
          </p:cNvPr>
          <p:cNvSpPr>
            <a:spLocks noGrp="1"/>
          </p:cNvSpPr>
          <p:nvPr>
            <p:ph type="title"/>
          </p:nvPr>
        </p:nvSpPr>
        <p:spPr>
          <a:xfrm>
            <a:off x="348266" y="223520"/>
            <a:ext cx="3932237" cy="807720"/>
          </a:xfrm>
        </p:spPr>
        <p:txBody>
          <a:bodyPr/>
          <a:lstStyle/>
          <a:p>
            <a:r>
              <a:rPr lang="en-IN" dirty="0"/>
              <a:t>Objective</a:t>
            </a:r>
          </a:p>
        </p:txBody>
      </p:sp>
      <p:sp>
        <p:nvSpPr>
          <p:cNvPr id="3" name="Content Placeholder 2">
            <a:extLst>
              <a:ext uri="{FF2B5EF4-FFF2-40B4-BE49-F238E27FC236}">
                <a16:creationId xmlns:a16="http://schemas.microsoft.com/office/drawing/2014/main" id="{F06713D1-3610-2FD3-25C5-C84847DF4B89}"/>
              </a:ext>
            </a:extLst>
          </p:cNvPr>
          <p:cNvSpPr>
            <a:spLocks noGrp="1"/>
          </p:cNvSpPr>
          <p:nvPr>
            <p:ph idx="1"/>
          </p:nvPr>
        </p:nvSpPr>
        <p:spPr>
          <a:xfrm>
            <a:off x="424784" y="4439920"/>
            <a:ext cx="6484016" cy="2001520"/>
          </a:xfrm>
        </p:spPr>
        <p:txBody>
          <a:bodyPr/>
          <a:lstStyle/>
          <a:p>
            <a:r>
              <a:rPr lang="en-IN" dirty="0"/>
              <a:t>Scraping the Data of about 320 job postings.</a:t>
            </a:r>
          </a:p>
          <a:p>
            <a:r>
              <a:rPr lang="en-IN" dirty="0"/>
              <a:t>Cleaning and Transforming the Data.</a:t>
            </a:r>
          </a:p>
          <a:p>
            <a:r>
              <a:rPr lang="en-IN" dirty="0"/>
              <a:t>Analysis Using Excel visualisation.</a:t>
            </a:r>
          </a:p>
          <a:p>
            <a:r>
              <a:rPr lang="en-IN" dirty="0"/>
              <a:t>Preparing Dashboard.</a:t>
            </a:r>
          </a:p>
        </p:txBody>
      </p:sp>
      <p:sp>
        <p:nvSpPr>
          <p:cNvPr id="4" name="Text Placeholder 3">
            <a:extLst>
              <a:ext uri="{FF2B5EF4-FFF2-40B4-BE49-F238E27FC236}">
                <a16:creationId xmlns:a16="http://schemas.microsoft.com/office/drawing/2014/main" id="{B96F0FD3-2BB3-B658-15BC-9E08AEE7A3BE}"/>
              </a:ext>
            </a:extLst>
          </p:cNvPr>
          <p:cNvSpPr>
            <a:spLocks noGrp="1"/>
          </p:cNvSpPr>
          <p:nvPr>
            <p:ph type="body" sz="half" idx="2"/>
          </p:nvPr>
        </p:nvSpPr>
        <p:spPr>
          <a:xfrm>
            <a:off x="348266" y="1108710"/>
            <a:ext cx="5747732" cy="1480820"/>
          </a:xfrm>
        </p:spPr>
        <p:txBody>
          <a:bodyPr>
            <a:normAutofit fontScale="92500"/>
          </a:bodyPr>
          <a:lstStyle/>
          <a:p>
            <a:pPr marL="285750" indent="-285750" algn="l">
              <a:buFont typeface="Arial" panose="020B0604020202020204" pitchFamily="34" charset="0"/>
              <a:buChar char="•"/>
            </a:pPr>
            <a:r>
              <a:rPr lang="en-IN" sz="2000" dirty="0"/>
              <a:t>To Scrape the </a:t>
            </a:r>
            <a:r>
              <a:rPr lang="en-IN" sz="2000" b="0" i="0" u="none" strike="noStrike" cap="none" dirty="0">
                <a:solidFill>
                  <a:schemeClr val="lt1"/>
                </a:solidFill>
                <a:ea typeface="Century Gothic"/>
                <a:cs typeface="Century Gothic"/>
                <a:sym typeface="Century Gothic"/>
              </a:rPr>
              <a:t>data from </a:t>
            </a:r>
            <a:r>
              <a:rPr lang="en-IN" sz="2000" b="0" i="0" u="none" strike="noStrike" cap="none" dirty="0">
                <a:solidFill>
                  <a:srgbClr val="EB5757"/>
                </a:solidFill>
                <a:ea typeface="Arial"/>
                <a:cs typeface="Arial"/>
                <a:sym typeface="Arial"/>
              </a:rPr>
              <a:t>LinkedIn</a:t>
            </a:r>
            <a:r>
              <a:rPr lang="en-IN" sz="2000" b="0" i="0" u="none" strike="noStrike" cap="none" dirty="0">
                <a:solidFill>
                  <a:schemeClr val="lt1"/>
                </a:solidFill>
                <a:ea typeface="Century Gothic"/>
                <a:cs typeface="Century Gothic"/>
                <a:sym typeface="Century Gothic"/>
              </a:rPr>
              <a:t> using Python libraries called Beautiful Soup and Selenium.</a:t>
            </a:r>
          </a:p>
          <a:p>
            <a:pPr marL="285750" indent="-285750" algn="l">
              <a:buFont typeface="Arial" panose="020B0604020202020204" pitchFamily="34" charset="0"/>
              <a:buChar char="•"/>
            </a:pPr>
            <a:r>
              <a:rPr lang="en-IN" sz="2000" dirty="0">
                <a:solidFill>
                  <a:schemeClr val="lt1"/>
                </a:solidFill>
                <a:sym typeface="Century Gothic"/>
              </a:rPr>
              <a:t>To analyse the data and derive the insights.</a:t>
            </a:r>
            <a:endParaRPr lang="en-IN" sz="2000" dirty="0"/>
          </a:p>
        </p:txBody>
      </p:sp>
      <p:sp>
        <p:nvSpPr>
          <p:cNvPr id="5" name="Title 1">
            <a:extLst>
              <a:ext uri="{FF2B5EF4-FFF2-40B4-BE49-F238E27FC236}">
                <a16:creationId xmlns:a16="http://schemas.microsoft.com/office/drawing/2014/main" id="{CAE5F41D-290B-994D-35E2-3D14B05AB7B1}"/>
              </a:ext>
            </a:extLst>
          </p:cNvPr>
          <p:cNvSpPr txBox="1">
            <a:spLocks/>
          </p:cNvSpPr>
          <p:nvPr/>
        </p:nvSpPr>
        <p:spPr>
          <a:xfrm>
            <a:off x="348267" y="3553460"/>
            <a:ext cx="3932237" cy="80772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2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IN" dirty="0"/>
              <a:t>Procedure</a:t>
            </a:r>
          </a:p>
        </p:txBody>
      </p:sp>
      <p:pic>
        <p:nvPicPr>
          <p:cNvPr id="7" name="Picture 6">
            <a:extLst>
              <a:ext uri="{FF2B5EF4-FFF2-40B4-BE49-F238E27FC236}">
                <a16:creationId xmlns:a16="http://schemas.microsoft.com/office/drawing/2014/main" id="{8C3891A7-FEA5-7E70-83B0-D6C4E37D05F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6000" y="101600"/>
            <a:ext cx="5905137" cy="6532880"/>
          </a:xfrm>
          <a:prstGeom prst="rect">
            <a:avLst/>
          </a:prstGeom>
        </p:spPr>
      </p:pic>
    </p:spTree>
    <p:extLst>
      <p:ext uri="{BB962C8B-B14F-4D97-AF65-F5344CB8AC3E}">
        <p14:creationId xmlns:p14="http://schemas.microsoft.com/office/powerpoint/2010/main" val="4241181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0EBA39-12E5-3187-09AB-CC3A91AB51F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163348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47AE-5CC0-8261-954C-063789C0C222}"/>
              </a:ext>
            </a:extLst>
          </p:cNvPr>
          <p:cNvSpPr>
            <a:spLocks noGrp="1"/>
          </p:cNvSpPr>
          <p:nvPr>
            <p:ph type="title"/>
          </p:nvPr>
        </p:nvSpPr>
        <p:spPr>
          <a:xfrm>
            <a:off x="1229244" y="2245360"/>
            <a:ext cx="9733512" cy="1579563"/>
          </a:xfrm>
        </p:spPr>
        <p:txBody>
          <a:bodyPr/>
          <a:lstStyle/>
          <a:p>
            <a:r>
              <a:rPr lang="en-IN" dirty="0"/>
              <a:t>Let’s Understand the Market for the data analyst role In More Depth</a:t>
            </a:r>
          </a:p>
        </p:txBody>
      </p:sp>
    </p:spTree>
    <p:extLst>
      <p:ext uri="{BB962C8B-B14F-4D97-AF65-F5344CB8AC3E}">
        <p14:creationId xmlns:p14="http://schemas.microsoft.com/office/powerpoint/2010/main" val="960799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0DA8-4ADA-8CB0-AC57-50E522427FDB}"/>
              </a:ext>
            </a:extLst>
          </p:cNvPr>
          <p:cNvSpPr>
            <a:spLocks noGrp="1"/>
          </p:cNvSpPr>
          <p:nvPr>
            <p:ph type="title"/>
          </p:nvPr>
        </p:nvSpPr>
        <p:spPr>
          <a:xfrm>
            <a:off x="81281" y="71121"/>
            <a:ext cx="12019280" cy="873760"/>
          </a:xfrm>
        </p:spPr>
        <p:txBody>
          <a:bodyPr/>
          <a:lstStyle/>
          <a:p>
            <a:r>
              <a:rPr lang="en-IN" dirty="0"/>
              <a:t>Job Status Across India</a:t>
            </a:r>
          </a:p>
        </p:txBody>
      </p:sp>
      <mc:AlternateContent xmlns:mc="http://schemas.openxmlformats.org/markup-compatibility/2006" xmlns:cx4="http://schemas.microsoft.com/office/drawing/2016/5/10/chartex">
        <mc:Choice Requires="cx4">
          <p:graphicFrame>
            <p:nvGraphicFramePr>
              <p:cNvPr id="4" name="Chart 3">
                <a:extLst>
                  <a:ext uri="{FF2B5EF4-FFF2-40B4-BE49-F238E27FC236}">
                    <a16:creationId xmlns:a16="http://schemas.microsoft.com/office/drawing/2014/main" id="{E796D653-D804-40C4-84E0-67CD7B9EB68B}"/>
                  </a:ext>
                </a:extLst>
              </p:cNvPr>
              <p:cNvGraphicFramePr/>
              <p:nvPr>
                <p:extLst>
                  <p:ext uri="{D42A27DB-BD31-4B8C-83A1-F6EECF244321}">
                    <p14:modId xmlns:p14="http://schemas.microsoft.com/office/powerpoint/2010/main" val="2801764087"/>
                  </p:ext>
                </p:extLst>
              </p:nvPr>
            </p:nvGraphicFramePr>
            <p:xfrm>
              <a:off x="314958" y="873607"/>
              <a:ext cx="6075681" cy="438927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E796D653-D804-40C4-84E0-67CD7B9EB68B}"/>
                  </a:ext>
                </a:extLst>
              </p:cNvPr>
              <p:cNvPicPr>
                <a:picLocks noGrp="1" noRot="1" noChangeAspect="1" noMove="1" noResize="1" noEditPoints="1" noAdjustHandles="1" noChangeArrowheads="1" noChangeShapeType="1"/>
              </p:cNvPicPr>
              <p:nvPr/>
            </p:nvPicPr>
            <p:blipFill>
              <a:blip r:embed="rId3"/>
              <a:stretch>
                <a:fillRect/>
              </a:stretch>
            </p:blipFill>
            <p:spPr>
              <a:xfrm>
                <a:off x="314958" y="873607"/>
                <a:ext cx="6075681" cy="4389274"/>
              </a:xfrm>
              <a:prstGeom prst="rect">
                <a:avLst/>
              </a:prstGeom>
            </p:spPr>
          </p:pic>
        </mc:Fallback>
      </mc:AlternateContent>
      <p:sp>
        <p:nvSpPr>
          <p:cNvPr id="5" name="TextBox 4">
            <a:extLst>
              <a:ext uri="{FF2B5EF4-FFF2-40B4-BE49-F238E27FC236}">
                <a16:creationId xmlns:a16="http://schemas.microsoft.com/office/drawing/2014/main" id="{1F1284D5-AE94-13A2-A811-2B9594060788}"/>
              </a:ext>
            </a:extLst>
          </p:cNvPr>
          <p:cNvSpPr txBox="1"/>
          <p:nvPr/>
        </p:nvSpPr>
        <p:spPr>
          <a:xfrm>
            <a:off x="81281" y="5465202"/>
            <a:ext cx="12019280" cy="1200329"/>
          </a:xfrm>
          <a:prstGeom prst="rect">
            <a:avLst/>
          </a:prstGeom>
          <a:noFill/>
        </p:spPr>
        <p:txBody>
          <a:bodyPr wrap="square" rtlCol="0">
            <a:spAutoFit/>
          </a:bodyPr>
          <a:lstStyle/>
          <a:p>
            <a:pPr marL="285750" indent="-285750">
              <a:buFont typeface="Arial" panose="020B0604020202020204" pitchFamily="34" charset="0"/>
              <a:buChar char="•"/>
            </a:pPr>
            <a:r>
              <a:rPr lang="en-IN" dirty="0"/>
              <a:t>Clearly,  Karnataka seems to be a hub for the jobs related to data analytics followed by Maharashtra.</a:t>
            </a:r>
          </a:p>
          <a:p>
            <a:pPr marL="285750" indent="-285750">
              <a:buFont typeface="Arial" panose="020B0604020202020204" pitchFamily="34" charset="0"/>
              <a:buChar char="•"/>
            </a:pPr>
            <a:r>
              <a:rPr lang="en-IN" dirty="0"/>
              <a:t>In case of Karnataka, almost all job openings are from city Bengaluru.</a:t>
            </a:r>
          </a:p>
          <a:p>
            <a:pPr marL="285750" indent="-285750">
              <a:buFont typeface="Arial" panose="020B0604020202020204" pitchFamily="34" charset="0"/>
              <a:buChar char="•"/>
            </a:pPr>
            <a:r>
              <a:rPr lang="en-IN" dirty="0"/>
              <a:t>In case of Maharashtra, there is major split between Mumbai and Pune in terms of vacancies for data analyst job role.</a:t>
            </a:r>
          </a:p>
        </p:txBody>
      </p:sp>
      <p:graphicFrame>
        <p:nvGraphicFramePr>
          <p:cNvPr id="8" name="Chart 7">
            <a:extLst>
              <a:ext uri="{FF2B5EF4-FFF2-40B4-BE49-F238E27FC236}">
                <a16:creationId xmlns:a16="http://schemas.microsoft.com/office/drawing/2014/main" id="{D25CA15B-BDAE-44E0-9DB9-960502C88F4B}"/>
              </a:ext>
            </a:extLst>
          </p:cNvPr>
          <p:cNvGraphicFramePr>
            <a:graphicFrameLocks/>
          </p:cNvGraphicFramePr>
          <p:nvPr>
            <p:extLst>
              <p:ext uri="{D42A27DB-BD31-4B8C-83A1-F6EECF244321}">
                <p14:modId xmlns:p14="http://schemas.microsoft.com/office/powerpoint/2010/main" val="3172614064"/>
              </p:ext>
            </p:extLst>
          </p:nvPr>
        </p:nvGraphicFramePr>
        <p:xfrm>
          <a:off x="6614159" y="927584"/>
          <a:ext cx="5262882" cy="21286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D25CA15B-BDAE-44E0-9DB9-960502C88F4B}"/>
              </a:ext>
            </a:extLst>
          </p:cNvPr>
          <p:cNvGraphicFramePr>
            <a:graphicFrameLocks/>
          </p:cNvGraphicFramePr>
          <p:nvPr>
            <p:extLst>
              <p:ext uri="{D42A27DB-BD31-4B8C-83A1-F6EECF244321}">
                <p14:modId xmlns:p14="http://schemas.microsoft.com/office/powerpoint/2010/main" val="3514417047"/>
              </p:ext>
            </p:extLst>
          </p:nvPr>
        </p:nvGraphicFramePr>
        <p:xfrm>
          <a:off x="6614159" y="3134271"/>
          <a:ext cx="5262882" cy="212861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80782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1C52A-F69D-CCCE-2FC1-C966B904B9F9}"/>
              </a:ext>
            </a:extLst>
          </p:cNvPr>
          <p:cNvSpPr>
            <a:spLocks noGrp="1"/>
          </p:cNvSpPr>
          <p:nvPr>
            <p:ph type="title"/>
          </p:nvPr>
        </p:nvSpPr>
        <p:spPr>
          <a:xfrm>
            <a:off x="919119" y="0"/>
            <a:ext cx="10353761" cy="1326321"/>
          </a:xfrm>
        </p:spPr>
        <p:txBody>
          <a:bodyPr/>
          <a:lstStyle/>
          <a:p>
            <a:r>
              <a:rPr lang="en-IN" dirty="0"/>
              <a:t>Top Cities to look for job in </a:t>
            </a:r>
          </a:p>
        </p:txBody>
      </p:sp>
      <p:graphicFrame>
        <p:nvGraphicFramePr>
          <p:cNvPr id="5" name="Chart 4">
            <a:extLst>
              <a:ext uri="{FF2B5EF4-FFF2-40B4-BE49-F238E27FC236}">
                <a16:creationId xmlns:a16="http://schemas.microsoft.com/office/drawing/2014/main" id="{D25CA15B-BDAE-44E0-9DB9-960502C88F4B}"/>
              </a:ext>
            </a:extLst>
          </p:cNvPr>
          <p:cNvGraphicFramePr>
            <a:graphicFrameLocks/>
          </p:cNvGraphicFramePr>
          <p:nvPr>
            <p:extLst>
              <p:ext uri="{D42A27DB-BD31-4B8C-83A1-F6EECF244321}">
                <p14:modId xmlns:p14="http://schemas.microsoft.com/office/powerpoint/2010/main" val="647340911"/>
              </p:ext>
            </p:extLst>
          </p:nvPr>
        </p:nvGraphicFramePr>
        <p:xfrm>
          <a:off x="390798" y="1326321"/>
          <a:ext cx="7788001" cy="461522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C04AC76-734C-EA97-F21F-98E14416BAA5}"/>
              </a:ext>
            </a:extLst>
          </p:cNvPr>
          <p:cNvSpPr txBox="1"/>
          <p:nvPr/>
        </p:nvSpPr>
        <p:spPr>
          <a:xfrm>
            <a:off x="8310880" y="1510275"/>
            <a:ext cx="3576320" cy="4247317"/>
          </a:xfrm>
          <a:prstGeom prst="rect">
            <a:avLst/>
          </a:prstGeom>
          <a:noFill/>
        </p:spPr>
        <p:txBody>
          <a:bodyPr wrap="square" rtlCol="0">
            <a:spAutoFit/>
          </a:bodyPr>
          <a:lstStyle/>
          <a:p>
            <a:pPr marL="285750" indent="-285750">
              <a:buFont typeface="Arial" panose="020B0604020202020204" pitchFamily="34" charset="0"/>
              <a:buChar char="•"/>
            </a:pPr>
            <a:r>
              <a:rPr lang="en-IN" dirty="0"/>
              <a:t>Backing up the analysis in the previous slide, we see that Bengaluru has the highest number of job vacancies.</a:t>
            </a:r>
          </a:p>
          <a:p>
            <a:endParaRPr lang="en-IN" dirty="0"/>
          </a:p>
          <a:p>
            <a:pPr marL="285750" indent="-285750">
              <a:buFont typeface="Arial" panose="020B0604020202020204" pitchFamily="34" charset="0"/>
              <a:buChar char="•"/>
            </a:pPr>
            <a:r>
              <a:rPr lang="en-IN" dirty="0"/>
              <a:t>Moreover, we see that comparatively, major cities in South India provides more openings for data analyst role.</a:t>
            </a:r>
          </a:p>
          <a:p>
            <a:endParaRPr lang="en-IN" dirty="0"/>
          </a:p>
          <a:p>
            <a:pPr marL="285750" indent="-285750">
              <a:buFont typeface="Arial" panose="020B0604020202020204" pitchFamily="34" charset="0"/>
              <a:buChar char="•"/>
            </a:pPr>
            <a:r>
              <a:rPr lang="en-IN" dirty="0"/>
              <a:t>Thus, we can declare that South Indian cities hold more scope for data analyst job profile, especially Bengaluru.</a:t>
            </a:r>
          </a:p>
        </p:txBody>
      </p:sp>
    </p:spTree>
    <p:extLst>
      <p:ext uri="{BB962C8B-B14F-4D97-AF65-F5344CB8AC3E}">
        <p14:creationId xmlns:p14="http://schemas.microsoft.com/office/powerpoint/2010/main" val="2191779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373DF-C543-908F-9401-A7898E51F838}"/>
              </a:ext>
            </a:extLst>
          </p:cNvPr>
          <p:cNvSpPr>
            <a:spLocks noGrp="1"/>
          </p:cNvSpPr>
          <p:nvPr>
            <p:ph type="title"/>
          </p:nvPr>
        </p:nvSpPr>
        <p:spPr>
          <a:xfrm>
            <a:off x="802035" y="81280"/>
            <a:ext cx="10353761" cy="1326321"/>
          </a:xfrm>
        </p:spPr>
        <p:txBody>
          <a:bodyPr/>
          <a:lstStyle/>
          <a:p>
            <a:r>
              <a:rPr lang="en-IN" dirty="0"/>
              <a:t>What Industry to Look Out For?</a:t>
            </a:r>
          </a:p>
        </p:txBody>
      </p:sp>
      <p:graphicFrame>
        <p:nvGraphicFramePr>
          <p:cNvPr id="3" name="Chart 2">
            <a:extLst>
              <a:ext uri="{FF2B5EF4-FFF2-40B4-BE49-F238E27FC236}">
                <a16:creationId xmlns:a16="http://schemas.microsoft.com/office/drawing/2014/main" id="{CAEB95C8-17D9-4DC4-9667-AE1C0A496819}"/>
              </a:ext>
            </a:extLst>
          </p:cNvPr>
          <p:cNvGraphicFramePr>
            <a:graphicFrameLocks/>
          </p:cNvGraphicFramePr>
          <p:nvPr>
            <p:extLst>
              <p:ext uri="{D42A27DB-BD31-4B8C-83A1-F6EECF244321}">
                <p14:modId xmlns:p14="http://schemas.microsoft.com/office/powerpoint/2010/main" val="2830151130"/>
              </p:ext>
            </p:extLst>
          </p:nvPr>
        </p:nvGraphicFramePr>
        <p:xfrm>
          <a:off x="4064000" y="1097280"/>
          <a:ext cx="7975600" cy="555752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7D566105-AD9A-C7A7-E646-892F928A847D}"/>
              </a:ext>
            </a:extLst>
          </p:cNvPr>
          <p:cNvSpPr txBox="1"/>
          <p:nvPr/>
        </p:nvSpPr>
        <p:spPr>
          <a:xfrm>
            <a:off x="81280" y="1407601"/>
            <a:ext cx="3586480" cy="4801314"/>
          </a:xfrm>
          <a:prstGeom prst="rect">
            <a:avLst/>
          </a:prstGeom>
          <a:noFill/>
        </p:spPr>
        <p:txBody>
          <a:bodyPr wrap="square" rtlCol="0">
            <a:spAutoFit/>
          </a:bodyPr>
          <a:lstStyle/>
          <a:p>
            <a:pPr marL="285750" indent="-285750">
              <a:buFont typeface="Arial" panose="020B0604020202020204" pitchFamily="34" charset="0"/>
              <a:buChar char="•"/>
            </a:pPr>
            <a:r>
              <a:rPr lang="en-IN" dirty="0"/>
              <a:t>This bar chart shows that the maximum openings are from the IT Service and IT Consulting sector.</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 However, a good potential for data analyst roles can also be seen across Financial Services, Human Resource Services, Business Consulting and Healthcare.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Even industries like Banking, Transportation and Logistics, Manufacturing and Market Research are hiring data analysts.</a:t>
            </a:r>
          </a:p>
        </p:txBody>
      </p:sp>
    </p:spTree>
    <p:extLst>
      <p:ext uri="{BB962C8B-B14F-4D97-AF65-F5344CB8AC3E}">
        <p14:creationId xmlns:p14="http://schemas.microsoft.com/office/powerpoint/2010/main" val="2511558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7CABC-3629-0254-F6DB-7A068F259815}"/>
              </a:ext>
            </a:extLst>
          </p:cNvPr>
          <p:cNvSpPr>
            <a:spLocks noGrp="1"/>
          </p:cNvSpPr>
          <p:nvPr>
            <p:ph type="title"/>
          </p:nvPr>
        </p:nvSpPr>
        <p:spPr>
          <a:xfrm>
            <a:off x="822355" y="142240"/>
            <a:ext cx="10353761" cy="1326321"/>
          </a:xfrm>
        </p:spPr>
        <p:txBody>
          <a:bodyPr/>
          <a:lstStyle/>
          <a:p>
            <a:r>
              <a:rPr lang="en-IN" dirty="0"/>
              <a:t>Most Popular Company Names</a:t>
            </a:r>
          </a:p>
        </p:txBody>
      </p:sp>
      <p:graphicFrame>
        <p:nvGraphicFramePr>
          <p:cNvPr id="3" name="Table 2">
            <a:extLst>
              <a:ext uri="{FF2B5EF4-FFF2-40B4-BE49-F238E27FC236}">
                <a16:creationId xmlns:a16="http://schemas.microsoft.com/office/drawing/2014/main" id="{21D85C92-9B29-2026-C3EA-DD8B52610CB6}"/>
              </a:ext>
            </a:extLst>
          </p:cNvPr>
          <p:cNvGraphicFramePr>
            <a:graphicFrameLocks noGrp="1"/>
          </p:cNvGraphicFramePr>
          <p:nvPr>
            <p:extLst>
              <p:ext uri="{D42A27DB-BD31-4B8C-83A1-F6EECF244321}">
                <p14:modId xmlns:p14="http://schemas.microsoft.com/office/powerpoint/2010/main" val="3873643202"/>
              </p:ext>
            </p:extLst>
          </p:nvPr>
        </p:nvGraphicFramePr>
        <p:xfrm>
          <a:off x="1015884" y="1423284"/>
          <a:ext cx="4612640" cy="5130798"/>
        </p:xfrm>
        <a:graphic>
          <a:graphicData uri="http://schemas.openxmlformats.org/drawingml/2006/table">
            <a:tbl>
              <a:tblPr>
                <a:tableStyleId>{D03447BB-5D67-496B-8E87-E561075AD55C}</a:tableStyleId>
              </a:tblPr>
              <a:tblGrid>
                <a:gridCol w="2489316">
                  <a:extLst>
                    <a:ext uri="{9D8B030D-6E8A-4147-A177-3AD203B41FA5}">
                      <a16:colId xmlns:a16="http://schemas.microsoft.com/office/drawing/2014/main" val="8108459"/>
                    </a:ext>
                  </a:extLst>
                </a:gridCol>
                <a:gridCol w="2123324">
                  <a:extLst>
                    <a:ext uri="{9D8B030D-6E8A-4147-A177-3AD203B41FA5}">
                      <a16:colId xmlns:a16="http://schemas.microsoft.com/office/drawing/2014/main" val="2238630459"/>
                    </a:ext>
                  </a:extLst>
                </a:gridCol>
              </a:tblGrid>
              <a:tr h="455545">
                <a:tc>
                  <a:txBody>
                    <a:bodyPr/>
                    <a:lstStyle/>
                    <a:p>
                      <a:pPr algn="ctr" fontAlgn="b"/>
                      <a:r>
                        <a:rPr lang="en-IN" sz="1100" b="1" u="none" strike="noStrike" dirty="0">
                          <a:effectLst/>
                        </a:rPr>
                        <a:t>Name of Company</a:t>
                      </a:r>
                      <a:endParaRPr lang="en-IN" sz="1100" b="1" i="0" u="none" strike="noStrike" dirty="0">
                        <a:solidFill>
                          <a:srgbClr val="000000"/>
                        </a:solidFill>
                        <a:effectLst/>
                        <a:latin typeface="Century Gothic" panose="020B0502020202020204" pitchFamily="34" charset="0"/>
                      </a:endParaRPr>
                    </a:p>
                  </a:txBody>
                  <a:tcPr marL="6141" marR="6141" marT="6141" marB="0" anchor="ctr"/>
                </a:tc>
                <a:tc>
                  <a:txBody>
                    <a:bodyPr/>
                    <a:lstStyle/>
                    <a:p>
                      <a:pPr algn="ctr" fontAlgn="b"/>
                      <a:r>
                        <a:rPr lang="en-US" sz="1100" b="1" u="none" strike="noStrike" dirty="0">
                          <a:effectLst/>
                        </a:rPr>
                        <a:t>Number of followers in LinkedIn</a:t>
                      </a:r>
                      <a:endParaRPr lang="en-US" sz="1100" b="1" i="0" u="none" strike="noStrike" dirty="0">
                        <a:solidFill>
                          <a:srgbClr val="000000"/>
                        </a:solidFill>
                        <a:effectLst/>
                        <a:latin typeface="Century Gothic" panose="020B0502020202020204" pitchFamily="34" charset="0"/>
                      </a:endParaRPr>
                    </a:p>
                  </a:txBody>
                  <a:tcPr marL="6141" marR="6141" marT="6141" marB="0" anchor="ctr"/>
                </a:tc>
                <a:extLst>
                  <a:ext uri="{0D108BD9-81ED-4DB2-BD59-A6C34878D82A}">
                    <a16:rowId xmlns:a16="http://schemas.microsoft.com/office/drawing/2014/main" val="3736674699"/>
                  </a:ext>
                </a:extLst>
              </a:tr>
              <a:tr h="231869">
                <a:tc>
                  <a:txBody>
                    <a:bodyPr/>
                    <a:lstStyle/>
                    <a:p>
                      <a:pPr algn="l" fontAlgn="b"/>
                      <a:r>
                        <a:rPr lang="en-IN" sz="1100" u="none" strike="noStrike" dirty="0">
                          <a:effectLst/>
                        </a:rPr>
                        <a:t>Google</a:t>
                      </a:r>
                      <a:endParaRPr lang="en-IN" sz="1100" b="0" i="0" u="none" strike="noStrike" dirty="0">
                        <a:solidFill>
                          <a:srgbClr val="000000"/>
                        </a:solidFill>
                        <a:effectLst/>
                        <a:latin typeface="Century Gothic" panose="020B0502020202020204" pitchFamily="34" charset="0"/>
                      </a:endParaRPr>
                    </a:p>
                  </a:txBody>
                  <a:tcPr marL="6141" marR="6141" marT="6141" marB="0" anchor="ctr"/>
                </a:tc>
                <a:tc>
                  <a:txBody>
                    <a:bodyPr/>
                    <a:lstStyle/>
                    <a:p>
                      <a:pPr algn="ctr" fontAlgn="b"/>
                      <a:r>
                        <a:rPr lang="en-IN" sz="1100" u="none" strike="noStrike" dirty="0">
                          <a:effectLst/>
                        </a:rPr>
                        <a:t>26730836</a:t>
                      </a:r>
                      <a:endParaRPr lang="en-IN" sz="1100" b="0" i="0" u="none" strike="noStrike" dirty="0">
                        <a:solidFill>
                          <a:srgbClr val="000000"/>
                        </a:solidFill>
                        <a:effectLst/>
                        <a:latin typeface="Century Gothic" panose="020B0502020202020204" pitchFamily="34" charset="0"/>
                      </a:endParaRPr>
                    </a:p>
                  </a:txBody>
                  <a:tcPr marL="6141" marR="6141" marT="6141" marB="0" anchor="ctr"/>
                </a:tc>
                <a:extLst>
                  <a:ext uri="{0D108BD9-81ED-4DB2-BD59-A6C34878D82A}">
                    <a16:rowId xmlns:a16="http://schemas.microsoft.com/office/drawing/2014/main" val="651665015"/>
                  </a:ext>
                </a:extLst>
              </a:tr>
              <a:tr h="231869">
                <a:tc>
                  <a:txBody>
                    <a:bodyPr/>
                    <a:lstStyle/>
                    <a:p>
                      <a:pPr algn="l" fontAlgn="b"/>
                      <a:r>
                        <a:rPr lang="en-IN" sz="1100" u="none" strike="noStrike" dirty="0">
                          <a:effectLst/>
                        </a:rPr>
                        <a:t>IBM</a:t>
                      </a:r>
                      <a:endParaRPr lang="en-IN" sz="1100" b="0" i="0" u="none" strike="noStrike" dirty="0">
                        <a:solidFill>
                          <a:srgbClr val="000000"/>
                        </a:solidFill>
                        <a:effectLst/>
                        <a:latin typeface="Century Gothic" panose="020B0502020202020204" pitchFamily="34" charset="0"/>
                      </a:endParaRPr>
                    </a:p>
                  </a:txBody>
                  <a:tcPr marL="6141" marR="6141" marT="6141" marB="0" anchor="ctr"/>
                </a:tc>
                <a:tc>
                  <a:txBody>
                    <a:bodyPr/>
                    <a:lstStyle/>
                    <a:p>
                      <a:pPr algn="ctr" fontAlgn="b"/>
                      <a:r>
                        <a:rPr lang="en-IN" sz="1100" u="none" strike="noStrike" dirty="0">
                          <a:effectLst/>
                        </a:rPr>
                        <a:t>14623531</a:t>
                      </a:r>
                      <a:endParaRPr lang="en-IN" sz="1100" b="0" i="0" u="none" strike="noStrike" dirty="0">
                        <a:solidFill>
                          <a:srgbClr val="000000"/>
                        </a:solidFill>
                        <a:effectLst/>
                        <a:latin typeface="Century Gothic" panose="020B0502020202020204" pitchFamily="34" charset="0"/>
                      </a:endParaRPr>
                    </a:p>
                  </a:txBody>
                  <a:tcPr marL="6141" marR="6141" marT="6141" marB="0" anchor="ctr"/>
                </a:tc>
                <a:extLst>
                  <a:ext uri="{0D108BD9-81ED-4DB2-BD59-A6C34878D82A}">
                    <a16:rowId xmlns:a16="http://schemas.microsoft.com/office/drawing/2014/main" val="3711578581"/>
                  </a:ext>
                </a:extLst>
              </a:tr>
              <a:tr h="231869">
                <a:tc>
                  <a:txBody>
                    <a:bodyPr/>
                    <a:lstStyle/>
                    <a:p>
                      <a:pPr algn="l" fontAlgn="b"/>
                      <a:r>
                        <a:rPr lang="en-IN" sz="1100" u="none" strike="noStrike" dirty="0">
                          <a:effectLst/>
                        </a:rPr>
                        <a:t>Johnson &amp; Johnson</a:t>
                      </a:r>
                      <a:endParaRPr lang="en-IN" sz="1100" b="0" i="0" u="none" strike="noStrike" dirty="0">
                        <a:solidFill>
                          <a:srgbClr val="000000"/>
                        </a:solidFill>
                        <a:effectLst/>
                        <a:latin typeface="Century Gothic" panose="020B0502020202020204" pitchFamily="34" charset="0"/>
                      </a:endParaRPr>
                    </a:p>
                  </a:txBody>
                  <a:tcPr marL="6141" marR="6141" marT="6141" marB="0" anchor="ctr"/>
                </a:tc>
                <a:tc>
                  <a:txBody>
                    <a:bodyPr/>
                    <a:lstStyle/>
                    <a:p>
                      <a:pPr algn="ctr" fontAlgn="b"/>
                      <a:r>
                        <a:rPr lang="en-IN" sz="1100" u="none" strike="noStrike" dirty="0">
                          <a:effectLst/>
                        </a:rPr>
                        <a:t>8101283</a:t>
                      </a:r>
                      <a:endParaRPr lang="en-IN" sz="1100" b="0" i="0" u="none" strike="noStrike" dirty="0">
                        <a:solidFill>
                          <a:srgbClr val="000000"/>
                        </a:solidFill>
                        <a:effectLst/>
                        <a:latin typeface="Century Gothic" panose="020B0502020202020204" pitchFamily="34" charset="0"/>
                      </a:endParaRPr>
                    </a:p>
                  </a:txBody>
                  <a:tcPr marL="6141" marR="6141" marT="6141" marB="0" anchor="ctr"/>
                </a:tc>
                <a:extLst>
                  <a:ext uri="{0D108BD9-81ED-4DB2-BD59-A6C34878D82A}">
                    <a16:rowId xmlns:a16="http://schemas.microsoft.com/office/drawing/2014/main" val="3067349303"/>
                  </a:ext>
                </a:extLst>
              </a:tr>
              <a:tr h="231869">
                <a:tc>
                  <a:txBody>
                    <a:bodyPr/>
                    <a:lstStyle/>
                    <a:p>
                      <a:pPr algn="l" fontAlgn="b"/>
                      <a:r>
                        <a:rPr lang="en-IN" sz="1100" u="none" strike="noStrike">
                          <a:effectLst/>
                        </a:rPr>
                        <a:t>The Coca-Cola Company</a:t>
                      </a:r>
                      <a:endParaRPr lang="en-IN" sz="1100" b="0" i="0" u="none" strike="noStrike">
                        <a:solidFill>
                          <a:srgbClr val="000000"/>
                        </a:solidFill>
                        <a:effectLst/>
                        <a:latin typeface="Century Gothic" panose="020B0502020202020204" pitchFamily="34" charset="0"/>
                      </a:endParaRPr>
                    </a:p>
                  </a:txBody>
                  <a:tcPr marL="6141" marR="6141" marT="6141" marB="0" anchor="ctr"/>
                </a:tc>
                <a:tc>
                  <a:txBody>
                    <a:bodyPr/>
                    <a:lstStyle/>
                    <a:p>
                      <a:pPr algn="ctr" fontAlgn="b"/>
                      <a:r>
                        <a:rPr lang="en-IN" sz="1100" u="none" strike="noStrike">
                          <a:effectLst/>
                        </a:rPr>
                        <a:t>7025620</a:t>
                      </a:r>
                      <a:endParaRPr lang="en-IN" sz="1100" b="0" i="0" u="none" strike="noStrike">
                        <a:solidFill>
                          <a:srgbClr val="000000"/>
                        </a:solidFill>
                        <a:effectLst/>
                        <a:latin typeface="Century Gothic" panose="020B0502020202020204" pitchFamily="34" charset="0"/>
                      </a:endParaRPr>
                    </a:p>
                  </a:txBody>
                  <a:tcPr marL="6141" marR="6141" marT="6141" marB="0" anchor="ctr"/>
                </a:tc>
                <a:extLst>
                  <a:ext uri="{0D108BD9-81ED-4DB2-BD59-A6C34878D82A}">
                    <a16:rowId xmlns:a16="http://schemas.microsoft.com/office/drawing/2014/main" val="2211698332"/>
                  </a:ext>
                </a:extLst>
              </a:tr>
              <a:tr h="231869">
                <a:tc>
                  <a:txBody>
                    <a:bodyPr/>
                    <a:lstStyle/>
                    <a:p>
                      <a:pPr algn="l" fontAlgn="b"/>
                      <a:r>
                        <a:rPr lang="en-IN" sz="1100" u="none" strike="noStrike" dirty="0">
                          <a:effectLst/>
                        </a:rPr>
                        <a:t>EY</a:t>
                      </a:r>
                      <a:endParaRPr lang="en-IN" sz="1100" b="0" i="0" u="none" strike="noStrike" dirty="0">
                        <a:solidFill>
                          <a:srgbClr val="000000"/>
                        </a:solidFill>
                        <a:effectLst/>
                        <a:latin typeface="Century Gothic" panose="020B0502020202020204" pitchFamily="34" charset="0"/>
                      </a:endParaRPr>
                    </a:p>
                  </a:txBody>
                  <a:tcPr marL="6141" marR="6141" marT="6141" marB="0" anchor="ctr"/>
                </a:tc>
                <a:tc>
                  <a:txBody>
                    <a:bodyPr/>
                    <a:lstStyle/>
                    <a:p>
                      <a:pPr algn="ctr" fontAlgn="b"/>
                      <a:r>
                        <a:rPr lang="en-IN" sz="1100" u="none" strike="noStrike" dirty="0">
                          <a:effectLst/>
                        </a:rPr>
                        <a:t>6841000</a:t>
                      </a:r>
                      <a:endParaRPr lang="en-IN" sz="1100" b="0" i="0" u="none" strike="noStrike" dirty="0">
                        <a:solidFill>
                          <a:srgbClr val="000000"/>
                        </a:solidFill>
                        <a:effectLst/>
                        <a:latin typeface="Century Gothic" panose="020B0502020202020204" pitchFamily="34" charset="0"/>
                      </a:endParaRPr>
                    </a:p>
                  </a:txBody>
                  <a:tcPr marL="6141" marR="6141" marT="6141" marB="0" anchor="ctr"/>
                </a:tc>
                <a:extLst>
                  <a:ext uri="{0D108BD9-81ED-4DB2-BD59-A6C34878D82A}">
                    <a16:rowId xmlns:a16="http://schemas.microsoft.com/office/drawing/2014/main" val="1986561014"/>
                  </a:ext>
                </a:extLst>
              </a:tr>
              <a:tr h="231869">
                <a:tc>
                  <a:txBody>
                    <a:bodyPr/>
                    <a:lstStyle/>
                    <a:p>
                      <a:pPr algn="l" fontAlgn="b"/>
                      <a:r>
                        <a:rPr lang="en-IN" sz="1100" u="none" strike="noStrike">
                          <a:effectLst/>
                        </a:rPr>
                        <a:t>PepsiCo</a:t>
                      </a:r>
                      <a:endParaRPr lang="en-IN" sz="1100" b="0" i="0" u="none" strike="noStrike">
                        <a:solidFill>
                          <a:srgbClr val="000000"/>
                        </a:solidFill>
                        <a:effectLst/>
                        <a:latin typeface="Century Gothic" panose="020B0502020202020204" pitchFamily="34" charset="0"/>
                      </a:endParaRPr>
                    </a:p>
                  </a:txBody>
                  <a:tcPr marL="6141" marR="6141" marT="6141" marB="0" anchor="ctr"/>
                </a:tc>
                <a:tc>
                  <a:txBody>
                    <a:bodyPr/>
                    <a:lstStyle/>
                    <a:p>
                      <a:pPr algn="ctr" fontAlgn="b"/>
                      <a:r>
                        <a:rPr lang="en-IN" sz="1100" u="none" strike="noStrike" dirty="0">
                          <a:effectLst/>
                        </a:rPr>
                        <a:t>6839590</a:t>
                      </a:r>
                      <a:endParaRPr lang="en-IN" sz="1100" b="0" i="0" u="none" strike="noStrike" dirty="0">
                        <a:solidFill>
                          <a:srgbClr val="000000"/>
                        </a:solidFill>
                        <a:effectLst/>
                        <a:latin typeface="Century Gothic" panose="020B0502020202020204" pitchFamily="34" charset="0"/>
                      </a:endParaRPr>
                    </a:p>
                  </a:txBody>
                  <a:tcPr marL="6141" marR="6141" marT="6141" marB="0" anchor="ctr"/>
                </a:tc>
                <a:extLst>
                  <a:ext uri="{0D108BD9-81ED-4DB2-BD59-A6C34878D82A}">
                    <a16:rowId xmlns:a16="http://schemas.microsoft.com/office/drawing/2014/main" val="873535866"/>
                  </a:ext>
                </a:extLst>
              </a:tr>
              <a:tr h="231869">
                <a:tc>
                  <a:txBody>
                    <a:bodyPr/>
                    <a:lstStyle/>
                    <a:p>
                      <a:pPr algn="l" fontAlgn="b"/>
                      <a:r>
                        <a:rPr lang="en-IN" sz="1100" u="none" strike="noStrike">
                          <a:effectLst/>
                        </a:rPr>
                        <a:t>Shell</a:t>
                      </a:r>
                      <a:endParaRPr lang="en-IN" sz="1100" b="0" i="0" u="none" strike="noStrike">
                        <a:solidFill>
                          <a:srgbClr val="000000"/>
                        </a:solidFill>
                        <a:effectLst/>
                        <a:latin typeface="Century Gothic" panose="020B0502020202020204" pitchFamily="34" charset="0"/>
                      </a:endParaRPr>
                    </a:p>
                  </a:txBody>
                  <a:tcPr marL="6141" marR="6141" marT="6141" marB="0" anchor="ctr"/>
                </a:tc>
                <a:tc>
                  <a:txBody>
                    <a:bodyPr/>
                    <a:lstStyle/>
                    <a:p>
                      <a:pPr algn="ctr" fontAlgn="b"/>
                      <a:r>
                        <a:rPr lang="en-IN" sz="1100" u="none" strike="noStrike" dirty="0">
                          <a:effectLst/>
                        </a:rPr>
                        <a:t>6003444</a:t>
                      </a:r>
                      <a:endParaRPr lang="en-IN" sz="1100" b="0" i="0" u="none" strike="noStrike" dirty="0">
                        <a:solidFill>
                          <a:srgbClr val="000000"/>
                        </a:solidFill>
                        <a:effectLst/>
                        <a:latin typeface="Century Gothic" panose="020B0502020202020204" pitchFamily="34" charset="0"/>
                      </a:endParaRPr>
                    </a:p>
                  </a:txBody>
                  <a:tcPr marL="6141" marR="6141" marT="6141" marB="0" anchor="ctr"/>
                </a:tc>
                <a:extLst>
                  <a:ext uri="{0D108BD9-81ED-4DB2-BD59-A6C34878D82A}">
                    <a16:rowId xmlns:a16="http://schemas.microsoft.com/office/drawing/2014/main" val="3105436479"/>
                  </a:ext>
                </a:extLst>
              </a:tr>
              <a:tr h="231869">
                <a:tc>
                  <a:txBody>
                    <a:bodyPr/>
                    <a:lstStyle/>
                    <a:p>
                      <a:pPr algn="l" fontAlgn="b"/>
                      <a:r>
                        <a:rPr lang="en-IN" sz="1100" u="none" strike="noStrike" dirty="0">
                          <a:effectLst/>
                        </a:rPr>
                        <a:t>Capgemini</a:t>
                      </a:r>
                      <a:endParaRPr lang="en-IN" sz="1100" b="0" i="0" u="none" strike="noStrike" dirty="0">
                        <a:solidFill>
                          <a:srgbClr val="000000"/>
                        </a:solidFill>
                        <a:effectLst/>
                        <a:latin typeface="Century Gothic" panose="020B0502020202020204" pitchFamily="34" charset="0"/>
                      </a:endParaRPr>
                    </a:p>
                  </a:txBody>
                  <a:tcPr marL="6141" marR="6141" marT="6141" marB="0" anchor="ctr"/>
                </a:tc>
                <a:tc>
                  <a:txBody>
                    <a:bodyPr/>
                    <a:lstStyle/>
                    <a:p>
                      <a:pPr algn="ctr" fontAlgn="b"/>
                      <a:r>
                        <a:rPr lang="en-IN" sz="1100" u="none" strike="noStrike">
                          <a:effectLst/>
                        </a:rPr>
                        <a:t>5063467</a:t>
                      </a:r>
                      <a:endParaRPr lang="en-IN" sz="1100" b="0" i="0" u="none" strike="noStrike">
                        <a:solidFill>
                          <a:srgbClr val="000000"/>
                        </a:solidFill>
                        <a:effectLst/>
                        <a:latin typeface="Century Gothic" panose="020B0502020202020204" pitchFamily="34" charset="0"/>
                      </a:endParaRPr>
                    </a:p>
                  </a:txBody>
                  <a:tcPr marL="6141" marR="6141" marT="6141" marB="0" anchor="ctr"/>
                </a:tc>
                <a:extLst>
                  <a:ext uri="{0D108BD9-81ED-4DB2-BD59-A6C34878D82A}">
                    <a16:rowId xmlns:a16="http://schemas.microsoft.com/office/drawing/2014/main" val="417183060"/>
                  </a:ext>
                </a:extLst>
              </a:tr>
              <a:tr h="231869">
                <a:tc>
                  <a:txBody>
                    <a:bodyPr/>
                    <a:lstStyle/>
                    <a:p>
                      <a:pPr algn="l" fontAlgn="b"/>
                      <a:r>
                        <a:rPr lang="en-IN" sz="1100" u="none" strike="noStrike">
                          <a:effectLst/>
                        </a:rPr>
                        <a:t>Citi</a:t>
                      </a:r>
                      <a:endParaRPr lang="en-IN" sz="1100" b="0" i="0" u="none" strike="noStrike">
                        <a:solidFill>
                          <a:srgbClr val="000000"/>
                        </a:solidFill>
                        <a:effectLst/>
                        <a:latin typeface="Century Gothic" panose="020B0502020202020204" pitchFamily="34" charset="0"/>
                      </a:endParaRPr>
                    </a:p>
                  </a:txBody>
                  <a:tcPr marL="6141" marR="6141" marT="6141" marB="0" anchor="ctr"/>
                </a:tc>
                <a:tc>
                  <a:txBody>
                    <a:bodyPr/>
                    <a:lstStyle/>
                    <a:p>
                      <a:pPr algn="ctr" fontAlgn="b"/>
                      <a:r>
                        <a:rPr lang="en-IN" sz="1100" u="none" strike="noStrike">
                          <a:effectLst/>
                        </a:rPr>
                        <a:t>3873397</a:t>
                      </a:r>
                      <a:endParaRPr lang="en-IN" sz="1100" b="0" i="0" u="none" strike="noStrike">
                        <a:solidFill>
                          <a:srgbClr val="000000"/>
                        </a:solidFill>
                        <a:effectLst/>
                        <a:latin typeface="Century Gothic" panose="020B0502020202020204" pitchFamily="34" charset="0"/>
                      </a:endParaRPr>
                    </a:p>
                  </a:txBody>
                  <a:tcPr marL="6141" marR="6141" marT="6141" marB="0" anchor="ctr"/>
                </a:tc>
                <a:extLst>
                  <a:ext uri="{0D108BD9-81ED-4DB2-BD59-A6C34878D82A}">
                    <a16:rowId xmlns:a16="http://schemas.microsoft.com/office/drawing/2014/main" val="2097202117"/>
                  </a:ext>
                </a:extLst>
              </a:tr>
              <a:tr h="231869">
                <a:tc>
                  <a:txBody>
                    <a:bodyPr/>
                    <a:lstStyle/>
                    <a:p>
                      <a:pPr algn="l" fontAlgn="b"/>
                      <a:r>
                        <a:rPr lang="en-IN" sz="1100" u="none" strike="noStrike" dirty="0">
                          <a:effectLst/>
                        </a:rPr>
                        <a:t>Hewlett Packard Enterprise</a:t>
                      </a:r>
                      <a:endParaRPr lang="en-IN" sz="1100" b="0" i="0" u="none" strike="noStrike" dirty="0">
                        <a:solidFill>
                          <a:srgbClr val="000000"/>
                        </a:solidFill>
                        <a:effectLst/>
                        <a:latin typeface="Century Gothic" panose="020B0502020202020204" pitchFamily="34" charset="0"/>
                      </a:endParaRPr>
                    </a:p>
                  </a:txBody>
                  <a:tcPr marL="6141" marR="6141" marT="6141" marB="0" anchor="ctr"/>
                </a:tc>
                <a:tc>
                  <a:txBody>
                    <a:bodyPr/>
                    <a:lstStyle/>
                    <a:p>
                      <a:pPr algn="ctr" fontAlgn="b"/>
                      <a:r>
                        <a:rPr lang="en-IN" sz="1100" u="none" strike="noStrike" dirty="0">
                          <a:effectLst/>
                        </a:rPr>
                        <a:t>3515985</a:t>
                      </a:r>
                      <a:endParaRPr lang="en-IN" sz="1100" b="0" i="0" u="none" strike="noStrike" dirty="0">
                        <a:solidFill>
                          <a:srgbClr val="000000"/>
                        </a:solidFill>
                        <a:effectLst/>
                        <a:latin typeface="Century Gothic" panose="020B0502020202020204" pitchFamily="34" charset="0"/>
                      </a:endParaRPr>
                    </a:p>
                  </a:txBody>
                  <a:tcPr marL="6141" marR="6141" marT="6141" marB="0" anchor="ctr"/>
                </a:tc>
                <a:extLst>
                  <a:ext uri="{0D108BD9-81ED-4DB2-BD59-A6C34878D82A}">
                    <a16:rowId xmlns:a16="http://schemas.microsoft.com/office/drawing/2014/main" val="3845707391"/>
                  </a:ext>
                </a:extLst>
              </a:tr>
              <a:tr h="231869">
                <a:tc>
                  <a:txBody>
                    <a:bodyPr/>
                    <a:lstStyle/>
                    <a:p>
                      <a:pPr algn="l" fontAlgn="b"/>
                      <a:r>
                        <a:rPr lang="en-IN" sz="1100" u="none" strike="noStrike">
                          <a:effectLst/>
                        </a:rPr>
                        <a:t>JPMorgan Chase &amp; Co.</a:t>
                      </a:r>
                      <a:endParaRPr lang="en-IN" sz="1100" b="0" i="0" u="none" strike="noStrike">
                        <a:solidFill>
                          <a:srgbClr val="000000"/>
                        </a:solidFill>
                        <a:effectLst/>
                        <a:latin typeface="Century Gothic" panose="020B0502020202020204" pitchFamily="34" charset="0"/>
                      </a:endParaRPr>
                    </a:p>
                  </a:txBody>
                  <a:tcPr marL="6141" marR="6141" marT="6141" marB="0" anchor="ctr"/>
                </a:tc>
                <a:tc>
                  <a:txBody>
                    <a:bodyPr/>
                    <a:lstStyle/>
                    <a:p>
                      <a:pPr algn="ctr" fontAlgn="b"/>
                      <a:r>
                        <a:rPr lang="en-IN" sz="1100" u="none" strike="noStrike">
                          <a:effectLst/>
                        </a:rPr>
                        <a:t>3455589</a:t>
                      </a:r>
                      <a:endParaRPr lang="en-IN" sz="1100" b="0" i="0" u="none" strike="noStrike">
                        <a:solidFill>
                          <a:srgbClr val="000000"/>
                        </a:solidFill>
                        <a:effectLst/>
                        <a:latin typeface="Century Gothic" panose="020B0502020202020204" pitchFamily="34" charset="0"/>
                      </a:endParaRPr>
                    </a:p>
                  </a:txBody>
                  <a:tcPr marL="6141" marR="6141" marT="6141" marB="0" anchor="ctr"/>
                </a:tc>
                <a:extLst>
                  <a:ext uri="{0D108BD9-81ED-4DB2-BD59-A6C34878D82A}">
                    <a16:rowId xmlns:a16="http://schemas.microsoft.com/office/drawing/2014/main" val="3107908292"/>
                  </a:ext>
                </a:extLst>
              </a:tr>
              <a:tr h="269742">
                <a:tc>
                  <a:txBody>
                    <a:bodyPr/>
                    <a:lstStyle/>
                    <a:p>
                      <a:pPr algn="l" fontAlgn="b"/>
                      <a:r>
                        <a:rPr lang="en-IN" sz="1100" u="none" strike="noStrike" dirty="0">
                          <a:effectLst/>
                        </a:rPr>
                        <a:t>Boston Consulting Group (BCG)</a:t>
                      </a:r>
                      <a:endParaRPr lang="en-IN" sz="1100" b="0" i="0" u="none" strike="noStrike" dirty="0">
                        <a:solidFill>
                          <a:srgbClr val="000000"/>
                        </a:solidFill>
                        <a:effectLst/>
                        <a:latin typeface="Century Gothic" panose="020B0502020202020204" pitchFamily="34" charset="0"/>
                      </a:endParaRPr>
                    </a:p>
                  </a:txBody>
                  <a:tcPr marL="6141" marR="6141" marT="6141" marB="0" anchor="ctr"/>
                </a:tc>
                <a:tc>
                  <a:txBody>
                    <a:bodyPr/>
                    <a:lstStyle/>
                    <a:p>
                      <a:pPr algn="ctr" fontAlgn="b"/>
                      <a:r>
                        <a:rPr lang="en-IN" sz="1100" u="none" strike="noStrike">
                          <a:effectLst/>
                        </a:rPr>
                        <a:t>3426578</a:t>
                      </a:r>
                      <a:endParaRPr lang="en-IN" sz="1100" b="0" i="0" u="none" strike="noStrike">
                        <a:solidFill>
                          <a:srgbClr val="000000"/>
                        </a:solidFill>
                        <a:effectLst/>
                        <a:latin typeface="Century Gothic" panose="020B0502020202020204" pitchFamily="34" charset="0"/>
                      </a:endParaRPr>
                    </a:p>
                  </a:txBody>
                  <a:tcPr marL="6141" marR="6141" marT="6141" marB="0" anchor="ctr"/>
                </a:tc>
                <a:extLst>
                  <a:ext uri="{0D108BD9-81ED-4DB2-BD59-A6C34878D82A}">
                    <a16:rowId xmlns:a16="http://schemas.microsoft.com/office/drawing/2014/main" val="2000033587"/>
                  </a:ext>
                </a:extLst>
              </a:tr>
              <a:tr h="231869">
                <a:tc>
                  <a:txBody>
                    <a:bodyPr/>
                    <a:lstStyle/>
                    <a:p>
                      <a:pPr algn="l" fontAlgn="b"/>
                      <a:r>
                        <a:rPr lang="en-IN" sz="1100" u="none" strike="noStrike">
                          <a:effectLst/>
                        </a:rPr>
                        <a:t>GSK</a:t>
                      </a:r>
                      <a:endParaRPr lang="en-IN" sz="1100" b="0" i="0" u="none" strike="noStrike">
                        <a:solidFill>
                          <a:srgbClr val="000000"/>
                        </a:solidFill>
                        <a:effectLst/>
                        <a:latin typeface="Century Gothic" panose="020B0502020202020204" pitchFamily="34" charset="0"/>
                      </a:endParaRPr>
                    </a:p>
                  </a:txBody>
                  <a:tcPr marL="6141" marR="6141" marT="6141" marB="0" anchor="ctr"/>
                </a:tc>
                <a:tc>
                  <a:txBody>
                    <a:bodyPr/>
                    <a:lstStyle/>
                    <a:p>
                      <a:pPr algn="ctr" fontAlgn="b"/>
                      <a:r>
                        <a:rPr lang="en-IN" sz="1100" u="none" strike="noStrike" dirty="0">
                          <a:effectLst/>
                        </a:rPr>
                        <a:t>3400419</a:t>
                      </a:r>
                      <a:endParaRPr lang="en-IN" sz="1100" b="0" i="0" u="none" strike="noStrike" dirty="0">
                        <a:solidFill>
                          <a:srgbClr val="000000"/>
                        </a:solidFill>
                        <a:effectLst/>
                        <a:latin typeface="Century Gothic" panose="020B0502020202020204" pitchFamily="34" charset="0"/>
                      </a:endParaRPr>
                    </a:p>
                  </a:txBody>
                  <a:tcPr marL="6141" marR="6141" marT="6141" marB="0" anchor="ctr"/>
                </a:tc>
                <a:extLst>
                  <a:ext uri="{0D108BD9-81ED-4DB2-BD59-A6C34878D82A}">
                    <a16:rowId xmlns:a16="http://schemas.microsoft.com/office/drawing/2014/main" val="26238322"/>
                  </a:ext>
                </a:extLst>
              </a:tr>
              <a:tr h="231869">
                <a:tc>
                  <a:txBody>
                    <a:bodyPr/>
                    <a:lstStyle/>
                    <a:p>
                      <a:pPr algn="l" fontAlgn="b"/>
                      <a:r>
                        <a:rPr lang="en-IN" sz="1100" u="none" strike="noStrike" dirty="0">
                          <a:effectLst/>
                        </a:rPr>
                        <a:t>HSBC</a:t>
                      </a:r>
                      <a:endParaRPr lang="en-IN" sz="1100" b="0" i="0" u="none" strike="noStrike" dirty="0">
                        <a:solidFill>
                          <a:srgbClr val="000000"/>
                        </a:solidFill>
                        <a:effectLst/>
                        <a:latin typeface="Century Gothic" panose="020B0502020202020204" pitchFamily="34" charset="0"/>
                      </a:endParaRPr>
                    </a:p>
                  </a:txBody>
                  <a:tcPr marL="6141" marR="6141" marT="6141" marB="0" anchor="ctr"/>
                </a:tc>
                <a:tc>
                  <a:txBody>
                    <a:bodyPr/>
                    <a:lstStyle/>
                    <a:p>
                      <a:pPr algn="ctr" fontAlgn="b"/>
                      <a:r>
                        <a:rPr lang="en-IN" sz="1100" u="none" strike="noStrike" dirty="0">
                          <a:effectLst/>
                        </a:rPr>
                        <a:t>3103419</a:t>
                      </a:r>
                      <a:endParaRPr lang="en-IN" sz="1100" b="0" i="0" u="none" strike="noStrike" dirty="0">
                        <a:solidFill>
                          <a:srgbClr val="000000"/>
                        </a:solidFill>
                        <a:effectLst/>
                        <a:latin typeface="Century Gothic" panose="020B0502020202020204" pitchFamily="34" charset="0"/>
                      </a:endParaRPr>
                    </a:p>
                  </a:txBody>
                  <a:tcPr marL="6141" marR="6141" marT="6141" marB="0" anchor="ctr"/>
                </a:tc>
                <a:extLst>
                  <a:ext uri="{0D108BD9-81ED-4DB2-BD59-A6C34878D82A}">
                    <a16:rowId xmlns:a16="http://schemas.microsoft.com/office/drawing/2014/main" val="3878692392"/>
                  </a:ext>
                </a:extLst>
              </a:tr>
              <a:tr h="231869">
                <a:tc>
                  <a:txBody>
                    <a:bodyPr/>
                    <a:lstStyle/>
                    <a:p>
                      <a:pPr algn="l" fontAlgn="b"/>
                      <a:r>
                        <a:rPr lang="en-IN" sz="1100" u="none" strike="noStrike" dirty="0">
                          <a:effectLst/>
                        </a:rPr>
                        <a:t>Uber</a:t>
                      </a:r>
                      <a:endParaRPr lang="en-IN" sz="1100" b="0" i="0" u="none" strike="noStrike" dirty="0">
                        <a:solidFill>
                          <a:srgbClr val="000000"/>
                        </a:solidFill>
                        <a:effectLst/>
                        <a:latin typeface="Century Gothic" panose="020B0502020202020204" pitchFamily="34" charset="0"/>
                      </a:endParaRPr>
                    </a:p>
                  </a:txBody>
                  <a:tcPr marL="6141" marR="6141" marT="6141" marB="0" anchor="ctr"/>
                </a:tc>
                <a:tc>
                  <a:txBody>
                    <a:bodyPr/>
                    <a:lstStyle/>
                    <a:p>
                      <a:pPr algn="ctr" fontAlgn="b"/>
                      <a:r>
                        <a:rPr lang="en-IN" sz="1100" u="none" strike="noStrike">
                          <a:effectLst/>
                        </a:rPr>
                        <a:t>2451221</a:t>
                      </a:r>
                      <a:endParaRPr lang="en-IN" sz="1100" b="0" i="0" u="none" strike="noStrike">
                        <a:solidFill>
                          <a:srgbClr val="000000"/>
                        </a:solidFill>
                        <a:effectLst/>
                        <a:latin typeface="Century Gothic" panose="020B0502020202020204" pitchFamily="34" charset="0"/>
                      </a:endParaRPr>
                    </a:p>
                  </a:txBody>
                  <a:tcPr marL="6141" marR="6141" marT="6141" marB="0" anchor="ctr"/>
                </a:tc>
                <a:extLst>
                  <a:ext uri="{0D108BD9-81ED-4DB2-BD59-A6C34878D82A}">
                    <a16:rowId xmlns:a16="http://schemas.microsoft.com/office/drawing/2014/main" val="506425028"/>
                  </a:ext>
                </a:extLst>
              </a:tr>
              <a:tr h="231869">
                <a:tc>
                  <a:txBody>
                    <a:bodyPr/>
                    <a:lstStyle/>
                    <a:p>
                      <a:pPr algn="l" fontAlgn="b"/>
                      <a:r>
                        <a:rPr lang="en-IN" sz="1100" u="none" strike="noStrike" dirty="0">
                          <a:effectLst/>
                        </a:rPr>
                        <a:t>AstraZeneca</a:t>
                      </a:r>
                      <a:endParaRPr lang="en-IN" sz="1100" b="0" i="0" u="none" strike="noStrike" dirty="0">
                        <a:solidFill>
                          <a:srgbClr val="000000"/>
                        </a:solidFill>
                        <a:effectLst/>
                        <a:latin typeface="Century Gothic" panose="020B0502020202020204" pitchFamily="34" charset="0"/>
                      </a:endParaRPr>
                    </a:p>
                  </a:txBody>
                  <a:tcPr marL="6141" marR="6141" marT="6141" marB="0" anchor="ctr"/>
                </a:tc>
                <a:tc>
                  <a:txBody>
                    <a:bodyPr/>
                    <a:lstStyle/>
                    <a:p>
                      <a:pPr algn="ctr" fontAlgn="b"/>
                      <a:r>
                        <a:rPr lang="en-IN" sz="1100" u="none" strike="noStrike" dirty="0">
                          <a:effectLst/>
                        </a:rPr>
                        <a:t>2233858</a:t>
                      </a:r>
                      <a:endParaRPr lang="en-IN" sz="1100" b="0" i="0" u="none" strike="noStrike" dirty="0">
                        <a:solidFill>
                          <a:srgbClr val="000000"/>
                        </a:solidFill>
                        <a:effectLst/>
                        <a:latin typeface="Century Gothic" panose="020B0502020202020204" pitchFamily="34" charset="0"/>
                      </a:endParaRPr>
                    </a:p>
                  </a:txBody>
                  <a:tcPr marL="6141" marR="6141" marT="6141" marB="0" anchor="ctr"/>
                </a:tc>
                <a:extLst>
                  <a:ext uri="{0D108BD9-81ED-4DB2-BD59-A6C34878D82A}">
                    <a16:rowId xmlns:a16="http://schemas.microsoft.com/office/drawing/2014/main" val="2858457669"/>
                  </a:ext>
                </a:extLst>
              </a:tr>
              <a:tr h="231869">
                <a:tc>
                  <a:txBody>
                    <a:bodyPr/>
                    <a:lstStyle/>
                    <a:p>
                      <a:pPr algn="l" fontAlgn="b"/>
                      <a:r>
                        <a:rPr lang="en-IN" sz="1100" u="none" strike="noStrike" dirty="0">
                          <a:effectLst/>
                        </a:rPr>
                        <a:t>Airbnb</a:t>
                      </a:r>
                      <a:endParaRPr lang="en-IN" sz="1100" b="0" i="0" u="none" strike="noStrike" dirty="0">
                        <a:solidFill>
                          <a:srgbClr val="000000"/>
                        </a:solidFill>
                        <a:effectLst/>
                        <a:latin typeface="Century Gothic" panose="020B0502020202020204" pitchFamily="34" charset="0"/>
                      </a:endParaRPr>
                    </a:p>
                  </a:txBody>
                  <a:tcPr marL="6141" marR="6141" marT="6141" marB="0" anchor="ctr"/>
                </a:tc>
                <a:tc>
                  <a:txBody>
                    <a:bodyPr/>
                    <a:lstStyle/>
                    <a:p>
                      <a:pPr algn="ctr" fontAlgn="b"/>
                      <a:r>
                        <a:rPr lang="en-IN" sz="1100" u="none" strike="noStrike">
                          <a:effectLst/>
                        </a:rPr>
                        <a:t>2187545</a:t>
                      </a:r>
                      <a:endParaRPr lang="en-IN" sz="1100" b="0" i="0" u="none" strike="noStrike">
                        <a:solidFill>
                          <a:srgbClr val="000000"/>
                        </a:solidFill>
                        <a:effectLst/>
                        <a:latin typeface="Century Gothic" panose="020B0502020202020204" pitchFamily="34" charset="0"/>
                      </a:endParaRPr>
                    </a:p>
                  </a:txBody>
                  <a:tcPr marL="6141" marR="6141" marT="6141" marB="0" anchor="ctr"/>
                </a:tc>
                <a:extLst>
                  <a:ext uri="{0D108BD9-81ED-4DB2-BD59-A6C34878D82A}">
                    <a16:rowId xmlns:a16="http://schemas.microsoft.com/office/drawing/2014/main" val="2560168187"/>
                  </a:ext>
                </a:extLst>
              </a:tr>
              <a:tr h="231869">
                <a:tc>
                  <a:txBody>
                    <a:bodyPr/>
                    <a:lstStyle/>
                    <a:p>
                      <a:pPr algn="l" fontAlgn="b"/>
                      <a:r>
                        <a:rPr lang="en-IN" sz="1100" u="none" strike="noStrike" dirty="0">
                          <a:effectLst/>
                        </a:rPr>
                        <a:t>Philips</a:t>
                      </a:r>
                      <a:endParaRPr lang="en-IN" sz="1100" b="0" i="0" u="none" strike="noStrike" dirty="0">
                        <a:solidFill>
                          <a:srgbClr val="000000"/>
                        </a:solidFill>
                        <a:effectLst/>
                        <a:latin typeface="Century Gothic" panose="020B0502020202020204" pitchFamily="34" charset="0"/>
                      </a:endParaRPr>
                    </a:p>
                  </a:txBody>
                  <a:tcPr marL="6141" marR="6141" marT="6141" marB="0" anchor="ctr"/>
                </a:tc>
                <a:tc>
                  <a:txBody>
                    <a:bodyPr/>
                    <a:lstStyle/>
                    <a:p>
                      <a:pPr algn="ctr" fontAlgn="b"/>
                      <a:r>
                        <a:rPr lang="en-IN" sz="1100" u="none" strike="noStrike" dirty="0">
                          <a:effectLst/>
                        </a:rPr>
                        <a:t>2145362</a:t>
                      </a:r>
                      <a:endParaRPr lang="en-IN" sz="1100" b="0" i="0" u="none" strike="noStrike" dirty="0">
                        <a:solidFill>
                          <a:srgbClr val="000000"/>
                        </a:solidFill>
                        <a:effectLst/>
                        <a:latin typeface="Century Gothic" panose="020B0502020202020204" pitchFamily="34" charset="0"/>
                      </a:endParaRPr>
                    </a:p>
                  </a:txBody>
                  <a:tcPr marL="6141" marR="6141" marT="6141" marB="0" anchor="ctr"/>
                </a:tc>
                <a:extLst>
                  <a:ext uri="{0D108BD9-81ED-4DB2-BD59-A6C34878D82A}">
                    <a16:rowId xmlns:a16="http://schemas.microsoft.com/office/drawing/2014/main" val="3962039288"/>
                  </a:ext>
                </a:extLst>
              </a:tr>
              <a:tr h="231869">
                <a:tc>
                  <a:txBody>
                    <a:bodyPr/>
                    <a:lstStyle/>
                    <a:p>
                      <a:pPr algn="l" fontAlgn="b"/>
                      <a:r>
                        <a:rPr lang="en-IN" sz="1100" u="none" strike="noStrike" dirty="0">
                          <a:effectLst/>
                        </a:rPr>
                        <a:t>Colgate-Palmolive</a:t>
                      </a:r>
                      <a:endParaRPr lang="en-IN" sz="1100" b="0" i="0" u="none" strike="noStrike" dirty="0">
                        <a:solidFill>
                          <a:srgbClr val="000000"/>
                        </a:solidFill>
                        <a:effectLst/>
                        <a:latin typeface="Century Gothic" panose="020B0502020202020204" pitchFamily="34" charset="0"/>
                      </a:endParaRPr>
                    </a:p>
                  </a:txBody>
                  <a:tcPr marL="6141" marR="6141" marT="6141" marB="0" anchor="ctr"/>
                </a:tc>
                <a:tc>
                  <a:txBody>
                    <a:bodyPr/>
                    <a:lstStyle/>
                    <a:p>
                      <a:pPr algn="ctr" fontAlgn="b"/>
                      <a:r>
                        <a:rPr lang="en-IN" sz="1100" u="none" strike="noStrike" dirty="0">
                          <a:effectLst/>
                        </a:rPr>
                        <a:t>2014342</a:t>
                      </a:r>
                      <a:endParaRPr lang="en-IN" sz="1100" b="0" i="0" u="none" strike="noStrike" dirty="0">
                        <a:solidFill>
                          <a:srgbClr val="000000"/>
                        </a:solidFill>
                        <a:effectLst/>
                        <a:latin typeface="Century Gothic" panose="020B0502020202020204" pitchFamily="34" charset="0"/>
                      </a:endParaRPr>
                    </a:p>
                  </a:txBody>
                  <a:tcPr marL="6141" marR="6141" marT="6141" marB="0" anchor="ctr"/>
                </a:tc>
                <a:extLst>
                  <a:ext uri="{0D108BD9-81ED-4DB2-BD59-A6C34878D82A}">
                    <a16:rowId xmlns:a16="http://schemas.microsoft.com/office/drawing/2014/main" val="112085413"/>
                  </a:ext>
                </a:extLst>
              </a:tr>
              <a:tr h="231869">
                <a:tc>
                  <a:txBody>
                    <a:bodyPr/>
                    <a:lstStyle/>
                    <a:p>
                      <a:pPr algn="l" fontAlgn="b"/>
                      <a:r>
                        <a:rPr lang="en-IN" sz="1100" u="none" strike="noStrike" dirty="0">
                          <a:effectLst/>
                        </a:rPr>
                        <a:t>Confidential</a:t>
                      </a:r>
                      <a:endParaRPr lang="en-IN" sz="1100" b="0" i="0" u="none" strike="noStrike" dirty="0">
                        <a:solidFill>
                          <a:srgbClr val="000000"/>
                        </a:solidFill>
                        <a:effectLst/>
                        <a:latin typeface="Century Gothic" panose="020B0502020202020204" pitchFamily="34" charset="0"/>
                      </a:endParaRPr>
                    </a:p>
                  </a:txBody>
                  <a:tcPr marL="6141" marR="6141" marT="6141" marB="0" anchor="ctr"/>
                </a:tc>
                <a:tc>
                  <a:txBody>
                    <a:bodyPr/>
                    <a:lstStyle/>
                    <a:p>
                      <a:pPr algn="ctr" fontAlgn="b"/>
                      <a:r>
                        <a:rPr lang="en-IN" sz="1100" u="none" strike="noStrike" dirty="0">
                          <a:effectLst/>
                        </a:rPr>
                        <a:t>1940077</a:t>
                      </a:r>
                      <a:endParaRPr lang="en-IN" sz="1100" b="0" i="0" u="none" strike="noStrike" dirty="0">
                        <a:solidFill>
                          <a:srgbClr val="000000"/>
                        </a:solidFill>
                        <a:effectLst/>
                        <a:latin typeface="Century Gothic" panose="020B0502020202020204" pitchFamily="34" charset="0"/>
                      </a:endParaRPr>
                    </a:p>
                  </a:txBody>
                  <a:tcPr marL="6141" marR="6141" marT="6141" marB="0" anchor="ctr"/>
                </a:tc>
                <a:extLst>
                  <a:ext uri="{0D108BD9-81ED-4DB2-BD59-A6C34878D82A}">
                    <a16:rowId xmlns:a16="http://schemas.microsoft.com/office/drawing/2014/main" val="2705350016"/>
                  </a:ext>
                </a:extLst>
              </a:tr>
            </a:tbl>
          </a:graphicData>
        </a:graphic>
      </p:graphicFrame>
      <p:sp>
        <p:nvSpPr>
          <p:cNvPr id="7" name="TextBox 6">
            <a:extLst>
              <a:ext uri="{FF2B5EF4-FFF2-40B4-BE49-F238E27FC236}">
                <a16:creationId xmlns:a16="http://schemas.microsoft.com/office/drawing/2014/main" id="{189007BD-6BE3-B322-002D-0472F1E178D6}"/>
              </a:ext>
            </a:extLst>
          </p:cNvPr>
          <p:cNvSpPr txBox="1"/>
          <p:nvPr/>
        </p:nvSpPr>
        <p:spPr>
          <a:xfrm>
            <a:off x="6664960" y="1832224"/>
            <a:ext cx="4612640" cy="4247317"/>
          </a:xfrm>
          <a:prstGeom prst="rect">
            <a:avLst/>
          </a:prstGeom>
          <a:noFill/>
        </p:spPr>
        <p:txBody>
          <a:bodyPr wrap="square" rtlCol="0">
            <a:spAutoFit/>
          </a:bodyPr>
          <a:lstStyle/>
          <a:p>
            <a:pPr marL="285750" indent="-285750">
              <a:buFont typeface="Arial" panose="020B0604020202020204" pitchFamily="34" charset="0"/>
              <a:buChar char="•"/>
            </a:pPr>
            <a:r>
              <a:rPr lang="en-IN" dirty="0"/>
              <a:t>This list of popular company names not only reflect their popularity among LinkedIn users, but it also reflects the diversity of industries that require data analysts.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In this list we see a mix of companies from IT industry, financial services, Banking services, Consulting Services, Transportation Services, Consumer goods, etc.</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Thus, it is fair to conclude that the requirement for data analysts in the market is high.</a:t>
            </a:r>
          </a:p>
        </p:txBody>
      </p:sp>
    </p:spTree>
    <p:extLst>
      <p:ext uri="{BB962C8B-B14F-4D97-AF65-F5344CB8AC3E}">
        <p14:creationId xmlns:p14="http://schemas.microsoft.com/office/powerpoint/2010/main" val="3932272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6A1F-3733-C1DB-4669-170DC7F23B56}"/>
              </a:ext>
            </a:extLst>
          </p:cNvPr>
          <p:cNvSpPr>
            <a:spLocks noGrp="1"/>
          </p:cNvSpPr>
          <p:nvPr>
            <p:ph type="title"/>
          </p:nvPr>
        </p:nvSpPr>
        <p:spPr>
          <a:xfrm>
            <a:off x="898798" y="0"/>
            <a:ext cx="10353761" cy="1326321"/>
          </a:xfrm>
        </p:spPr>
        <p:txBody>
          <a:bodyPr/>
          <a:lstStyle/>
          <a:p>
            <a:r>
              <a:rPr lang="en-IN" dirty="0"/>
              <a:t>Applicants vs job posting</a:t>
            </a:r>
          </a:p>
        </p:txBody>
      </p:sp>
      <p:graphicFrame>
        <p:nvGraphicFramePr>
          <p:cNvPr id="3" name="Chart 2">
            <a:extLst>
              <a:ext uri="{FF2B5EF4-FFF2-40B4-BE49-F238E27FC236}">
                <a16:creationId xmlns:a16="http://schemas.microsoft.com/office/drawing/2014/main" id="{C4FCE683-93D1-4932-9AA6-4E74B413CFE8}"/>
              </a:ext>
            </a:extLst>
          </p:cNvPr>
          <p:cNvGraphicFramePr>
            <a:graphicFrameLocks/>
          </p:cNvGraphicFramePr>
          <p:nvPr>
            <p:extLst>
              <p:ext uri="{D42A27DB-BD31-4B8C-83A1-F6EECF244321}">
                <p14:modId xmlns:p14="http://schemas.microsoft.com/office/powerpoint/2010/main" val="541450854"/>
              </p:ext>
            </p:extLst>
          </p:nvPr>
        </p:nvGraphicFramePr>
        <p:xfrm>
          <a:off x="198118" y="1092641"/>
          <a:ext cx="11755119" cy="3377759"/>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E85D2BD6-ED56-0A81-FDC0-83272241897D}"/>
              </a:ext>
            </a:extLst>
          </p:cNvPr>
          <p:cNvSpPr txBox="1"/>
          <p:nvPr/>
        </p:nvSpPr>
        <p:spPr>
          <a:xfrm>
            <a:off x="198118" y="4637936"/>
            <a:ext cx="11755119" cy="2031325"/>
          </a:xfrm>
          <a:prstGeom prst="rect">
            <a:avLst/>
          </a:prstGeom>
          <a:noFill/>
        </p:spPr>
        <p:txBody>
          <a:bodyPr wrap="square" rtlCol="0">
            <a:spAutoFit/>
          </a:bodyPr>
          <a:lstStyle/>
          <a:p>
            <a:pPr marL="285750" indent="-285750">
              <a:buFont typeface="Arial" panose="020B0604020202020204" pitchFamily="34" charset="0"/>
              <a:buChar char="•"/>
            </a:pPr>
            <a:r>
              <a:rPr lang="en-IN" dirty="0"/>
              <a:t>The graph above highlights the competition for jobs in each industry. </a:t>
            </a:r>
          </a:p>
          <a:p>
            <a:pPr marL="285750" indent="-285750">
              <a:buFont typeface="Arial" panose="020B0604020202020204" pitchFamily="34" charset="0"/>
              <a:buChar char="•"/>
            </a:pPr>
            <a:r>
              <a:rPr lang="en-IN" dirty="0"/>
              <a:t>It is observed that the maximum competition is in case of Technology, Information and Internet industry  where the number of vacancies is comparatively lower for the average number of applications received per job posted on LinkedIn.</a:t>
            </a:r>
          </a:p>
          <a:p>
            <a:pPr marL="285750" indent="-285750">
              <a:buFont typeface="Arial" panose="020B0604020202020204" pitchFamily="34" charset="0"/>
              <a:buChar char="•"/>
            </a:pPr>
            <a:r>
              <a:rPr lang="en-IN" dirty="0"/>
              <a:t>Additionally, the IT Services and IT Consulting seems much easier to join as the average number of applications per job posted is quite low.</a:t>
            </a:r>
          </a:p>
          <a:p>
            <a:pPr marL="285750" indent="-285750">
              <a:buFont typeface="Arial" panose="020B0604020202020204" pitchFamily="34" charset="0"/>
              <a:buChar char="•"/>
            </a:pPr>
            <a:r>
              <a:rPr lang="en-IN" dirty="0"/>
              <a:t>Similarly, Financial Services sector too exhibits tendency for lower competition.</a:t>
            </a:r>
          </a:p>
        </p:txBody>
      </p:sp>
    </p:spTree>
    <p:extLst>
      <p:ext uri="{BB962C8B-B14F-4D97-AF65-F5344CB8AC3E}">
        <p14:creationId xmlns:p14="http://schemas.microsoft.com/office/powerpoint/2010/main" val="18641241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612</TotalTime>
  <Words>699</Words>
  <Application>Microsoft Office PowerPoint</Application>
  <PresentationFormat>Widescreen</PresentationFormat>
  <Paragraphs>100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Bookman Old Style</vt:lpstr>
      <vt:lpstr>Calibri</vt:lpstr>
      <vt:lpstr>Century Gothic</vt:lpstr>
      <vt:lpstr>Rockwell</vt:lpstr>
      <vt:lpstr>Damask</vt:lpstr>
      <vt:lpstr>Analysis of Job Postings for Data analysts in LinkedIn</vt:lpstr>
      <vt:lpstr>Objective</vt:lpstr>
      <vt:lpstr>PowerPoint Presentation</vt:lpstr>
      <vt:lpstr>Let’s Understand the Market for the data analyst role In More Depth</vt:lpstr>
      <vt:lpstr>Job Status Across India</vt:lpstr>
      <vt:lpstr>Top Cities to look for job in </vt:lpstr>
      <vt:lpstr>What Industry to Look Out For?</vt:lpstr>
      <vt:lpstr>Most Popular Company Names</vt:lpstr>
      <vt:lpstr>Applicants vs job posting</vt:lpstr>
      <vt:lpstr>Who is this job role meant for?</vt:lpstr>
      <vt:lpstr>Are you considering Bangalore as the pool of opportunities?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Job Postings for Data analysts in LinkedIn</dc:title>
  <dc:creator>Chitra Pandey</dc:creator>
  <cp:lastModifiedBy>Chitra Pandey</cp:lastModifiedBy>
  <cp:revision>6</cp:revision>
  <dcterms:created xsi:type="dcterms:W3CDTF">2023-01-21T21:37:51Z</dcterms:created>
  <dcterms:modified xsi:type="dcterms:W3CDTF">2023-01-28T20:46:19Z</dcterms:modified>
</cp:coreProperties>
</file>